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exend SemiBold"/>
      <p:regular r:id="rId22"/>
      <p:bold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exendSemiBold-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Lexend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cc8c4e20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cc8c4e20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3 patient examples. Patient A finds a phone number on your website, calls to schedule an appointment. On average it takes a patient 8+ minutes to schedule an appt over the phone and in many cases longer depending on time at which they call. This is inefficient for patients and staff, and requires staff to scale as your practice grows and increases your Patient </a:t>
            </a:r>
            <a:r>
              <a:rPr lang="en"/>
              <a:t>Acquisition</a:t>
            </a:r>
            <a:r>
              <a:rPr lang="en"/>
              <a:t> Cost calculation by adding in staff resources to the equation.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Patient B, completes a “request appointment’ form on the website and has to wait for a call back. Practice call volumes are 24% higher when direct online patient self-scheduling is not </a:t>
            </a:r>
            <a:r>
              <a:rPr lang="en"/>
              <a:t>available</a:t>
            </a:r>
            <a:r>
              <a:rPr lang="en"/>
              <a:t> and still requires staff resources to review these forms and make return calls to patients. This is what I like to call a dead-end CTA. You have a captive </a:t>
            </a:r>
            <a:r>
              <a:rPr lang="en"/>
              <a:t>patient, eager to schedule an appointment, and although better than no form on your site, you are missing out on the full conversion potential here, and once again increasing your PAC.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Patient C, visits the website and is able to self-schedule online, can upload </a:t>
            </a:r>
            <a:r>
              <a:rPr lang="en"/>
              <a:t>insurance</a:t>
            </a:r>
            <a:r>
              <a:rPr lang="en"/>
              <a:t> card and </a:t>
            </a:r>
            <a:r>
              <a:rPr lang="en"/>
              <a:t>driver's</a:t>
            </a:r>
            <a:r>
              <a:rPr lang="en"/>
              <a:t> license. This information is sent directly to the PM System and your practice can see whether the patient has verified </a:t>
            </a:r>
            <a:r>
              <a:rPr lang="en"/>
              <a:t>insurance</a:t>
            </a:r>
            <a:r>
              <a:rPr lang="en"/>
              <a:t> and what the co-pay will be. This requires no staff to intervene to schedule, and enables patients to find an appointment at a time </a:t>
            </a:r>
            <a:r>
              <a:rPr lang="en"/>
              <a:t>convenient</a:t>
            </a:r>
            <a:r>
              <a:rPr lang="en"/>
              <a:t> for them, 24/7.  You have a full conversion right to your providers schedule, and had no staff required to intervene.  77% of patients surveyed in a recent patient experience survey said they ability to schedule online was of key </a:t>
            </a:r>
            <a:r>
              <a:rPr lang="en"/>
              <a:t>importance</a:t>
            </a:r>
            <a:r>
              <a:rPr lang="en"/>
              <a:t> to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about your own workflow, if you are a Practice A or Practice B - how many patients request an appointment, but never get </a:t>
            </a:r>
            <a:r>
              <a:rPr lang="en"/>
              <a:t>scheduled</a:t>
            </a:r>
            <a:r>
              <a:rPr lang="en"/>
              <a:t> for 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cc8c4e20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cc8c4e20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Ultimately, online patient scheduling is</a:t>
            </a:r>
            <a:r>
              <a:rPr lang="en"/>
              <a:t> about creating a better patient </a:t>
            </a:r>
            <a:r>
              <a:rPr lang="en"/>
              <a:t>experience</a:t>
            </a:r>
            <a:r>
              <a:rPr lang="en"/>
              <a:t>, expanding your reach and allowing your practice to be more accessible to the </a:t>
            </a:r>
            <a:r>
              <a:rPr lang="en"/>
              <a:t>consumers</a:t>
            </a:r>
            <a:r>
              <a:rPr lang="en"/>
              <a:t> you want to serve. As you look to market to different patient populations to increase the scope of your reach, online scheduling is a key strategy.  Online </a:t>
            </a:r>
            <a:r>
              <a:rPr lang="en"/>
              <a:t>patients</a:t>
            </a:r>
            <a:r>
              <a:rPr lang="en"/>
              <a:t> have higher capture rates and online </a:t>
            </a:r>
            <a:r>
              <a:rPr lang="en"/>
              <a:t>scheduling</a:t>
            </a:r>
            <a:r>
              <a:rPr lang="en"/>
              <a:t> </a:t>
            </a:r>
            <a:r>
              <a:rPr lang="en"/>
              <a:t>rates</a:t>
            </a:r>
            <a:r>
              <a:rPr lang="en"/>
              <a:t> than other patients, enabling you to grow your practice and increase revenue at a higher rate than you have to grow staff to support your growth 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integrating self-service scheduling into all of your online and offline marketing channels, you can optimize conversions.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cc8c4e20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cc8c4e20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a handful of case studies and results practices saw after </a:t>
            </a:r>
            <a:r>
              <a:rPr lang="en"/>
              <a:t>implementing</a:t>
            </a:r>
            <a:r>
              <a:rPr lang="en"/>
              <a:t> self-service scheduling to their practices. </a:t>
            </a:r>
            <a:endParaRPr/>
          </a:p>
          <a:p>
            <a:pPr indent="0" lvl="0" marL="0" rtl="0" algn="l">
              <a:spcBef>
                <a:spcPts val="0"/>
              </a:spcBef>
              <a:spcAft>
                <a:spcPts val="0"/>
              </a:spcAft>
              <a:buNone/>
            </a:pPr>
            <a:r>
              <a:rPr lang="en"/>
              <a:t>One clients saw nearly a 6 fold increase in new patient </a:t>
            </a:r>
            <a:r>
              <a:rPr lang="en"/>
              <a:t>acquisition</a:t>
            </a:r>
            <a:r>
              <a:rPr lang="en"/>
              <a:t> after implementing the online scheduling tool. </a:t>
            </a:r>
            <a:endParaRPr/>
          </a:p>
          <a:p>
            <a:pPr indent="0" lvl="0" marL="0" rtl="0" algn="l">
              <a:spcBef>
                <a:spcPts val="0"/>
              </a:spcBef>
              <a:spcAft>
                <a:spcPts val="0"/>
              </a:spcAft>
              <a:buNone/>
            </a:pPr>
            <a:r>
              <a:rPr lang="en"/>
              <a:t>Other clients have seen increase in advanced appointments, and last minute appointments being </a:t>
            </a:r>
            <a:r>
              <a:rPr lang="en"/>
              <a:t>accommodated</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of these practices moved to online scheduling in the hopes to attract new patients, which it </a:t>
            </a:r>
            <a:r>
              <a:rPr lang="en"/>
              <a:t>definitely</a:t>
            </a:r>
            <a:r>
              <a:rPr lang="en"/>
              <a:t> does, but </a:t>
            </a:r>
            <a:r>
              <a:rPr lang="en"/>
              <a:t>what's</a:t>
            </a:r>
            <a:r>
              <a:rPr lang="en"/>
              <a:t> also interesting is that adoption by established </a:t>
            </a:r>
            <a:r>
              <a:rPr lang="en"/>
              <a:t>patients</a:t>
            </a:r>
            <a:r>
              <a:rPr lang="en"/>
              <a:t> can be quite high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patient experience lift for existing and new patients alike. Not only does this help improve </a:t>
            </a:r>
            <a:r>
              <a:rPr lang="en"/>
              <a:t>conversions</a:t>
            </a:r>
            <a:r>
              <a:rPr lang="en"/>
              <a:t>, but has additional benefits like an increase in practice reputation and reviews, helping to attract even more clientele.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3cc8c4e20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3cc8c4e20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finally, we understand that </a:t>
            </a:r>
            <a:r>
              <a:rPr lang="en"/>
              <a:t>digital</a:t>
            </a:r>
            <a:r>
              <a:rPr lang="en"/>
              <a:t> adoption can be a bit daunting for a practice. </a:t>
            </a:r>
            <a:r>
              <a:rPr lang="en"/>
              <a:t>Implementing</a:t>
            </a:r>
            <a:r>
              <a:rPr lang="en"/>
              <a:t> new technology and training staff can seem out of reach for organizations, but it’s really about prioritizing what you need for your organization and keeping things simple with a partner that can help you through that transformation. What is your goal, and then focus on how do you deliver that to your patient in the simplest way. Keep the patient experience at the forefront of what you’re building, </a:t>
            </a:r>
            <a:r>
              <a:rPr lang="en"/>
              <a:t>what's</a:t>
            </a:r>
            <a:r>
              <a:rPr lang="en"/>
              <a:t> meaningful and </a:t>
            </a:r>
            <a:r>
              <a:rPr lang="en"/>
              <a:t>relevant</a:t>
            </a:r>
            <a:r>
              <a:rPr lang="en"/>
              <a:t> to them to make sure their experience is the most seamless as possible.  Think of it like an OpenTable </a:t>
            </a:r>
            <a:r>
              <a:rPr lang="en"/>
              <a:t>reservation</a:t>
            </a:r>
            <a:r>
              <a:rPr lang="en"/>
              <a:t>, you can do it in 45-60 seconds. Of course the care you deliver is much more complicated than making a dinner </a:t>
            </a:r>
            <a:r>
              <a:rPr lang="en"/>
              <a:t>reservation</a:t>
            </a:r>
            <a:r>
              <a:rPr lang="en"/>
              <a:t>, but consumers don’t understand those complexities.   Find a partner who is equipped to provide white-glove service to help you implement and onboard new technology and remain a partner who you can easily reach throughout the lifetime of your </a:t>
            </a:r>
            <a:r>
              <a:rPr lang="en"/>
              <a:t>partnership.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client, Thomas Eye Group provided the data this graph is illustrating. They took the approach that done is better than perfect when needing to find the right solution to help with their explosive growth. They implemented self-service scheduling in October, and by January growth was picking up significantly and doing it in the way they hoped which was more </a:t>
            </a:r>
            <a:r>
              <a:rPr lang="en"/>
              <a:t>appointments</a:t>
            </a:r>
            <a:r>
              <a:rPr lang="en"/>
              <a:t> being scheduled by patients than by staff, while still growing number of appointments overall.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Scheduling isn’t just a patient engagement tool, it’s a patient revenue growth strategy to help your practice scale to new heights.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44a1b03d5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44a1b03d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I’ll turn it back to Matt.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44a1b03d5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44a1b03d5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44a1b03d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44a1b03d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cadc5f0b7_1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cadc5f0b7_1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44a1b03d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44a1b03d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cadc5f0b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3cadc5f0b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3cadc5f0b7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3cadc5f0b7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cadc5f0b7_1_7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3cadc5f0b7_1_7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cadc5f0b7_1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3cadc5f0b7_1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cadc5f0b7_8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cadc5f0b7_8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3cc8c4e20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3cc8c4e20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Consumers have been going online for years to become more educated about healthcare and healthcare decisions and now what we’re seeing more consistently is that </a:t>
            </a:r>
            <a:r>
              <a:rPr lang="en"/>
              <a:t>consumers</a:t>
            </a:r>
            <a:r>
              <a:rPr lang="en"/>
              <a:t> are demanding the same access they have in other areas of their life with their healthcare practices. They may even abandon a practice that doesn’t offer digital access.  The demand for ease and choice in online scheduling as really picked up over the last few years, across the age spectrum.  Consumers are used to instant access, they can book a flight on the go, order dinner to their door from their phones - it’s time healthcare provide this same on-demand access.  Practices who are using “request an appointment’ are missing out on consumers who willing to book an appointment directly from your website. Don’t stop your Patient </a:t>
            </a:r>
            <a:r>
              <a:rPr lang="en"/>
              <a:t>Acquisition</a:t>
            </a:r>
            <a:r>
              <a:rPr lang="en"/>
              <a:t> Cost calc at a dead-end Call-To-Action button.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IG_NUMBER">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36525" y="-36525"/>
            <a:ext cx="9260902" cy="5209249"/>
          </a:xfrm>
          <a:prstGeom prst="rect">
            <a:avLst/>
          </a:prstGeom>
          <a:noFill/>
          <a:ln>
            <a:noFill/>
          </a:ln>
        </p:spPr>
      </p:pic>
      <p:pic>
        <p:nvPicPr>
          <p:cNvPr id="11" name="Google Shape;11;p2"/>
          <p:cNvPicPr preferRelativeResize="0"/>
          <p:nvPr/>
        </p:nvPicPr>
        <p:blipFill rotWithShape="1">
          <a:blip r:embed="rId3">
            <a:alphaModFix/>
          </a:blip>
          <a:srcRect b="8389" l="2104" r="0" t="11327"/>
          <a:stretch/>
        </p:blipFill>
        <p:spPr>
          <a:xfrm>
            <a:off x="-52256" y="2583000"/>
            <a:ext cx="7646403" cy="1394007"/>
          </a:xfrm>
          <a:prstGeom prst="rect">
            <a:avLst/>
          </a:prstGeom>
          <a:noFill/>
          <a:ln>
            <a:noFill/>
          </a:ln>
        </p:spPr>
      </p:pic>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4">
            <a:alphaModFix/>
          </a:blip>
          <a:srcRect b="0" l="0" r="0" t="0"/>
          <a:stretch/>
        </p:blipFill>
        <p:spPr>
          <a:xfrm>
            <a:off x="400050" y="359531"/>
            <a:ext cx="2533315" cy="4329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9">
    <p:spTree>
      <p:nvGrpSpPr>
        <p:cNvPr id="53" name="Shape 53"/>
        <p:cNvGrpSpPr/>
        <p:nvPr/>
      </p:nvGrpSpPr>
      <p:grpSpPr>
        <a:xfrm>
          <a:off x="0" y="0"/>
          <a:ext cx="0" cy="0"/>
          <a:chOff x="0" y="0"/>
          <a:chExt cx="0" cy="0"/>
        </a:xfrm>
      </p:grpSpPr>
      <p:pic>
        <p:nvPicPr>
          <p:cNvPr id="54" name="Google Shape;54;p11"/>
          <p:cNvPicPr preferRelativeResize="0"/>
          <p:nvPr/>
        </p:nvPicPr>
        <p:blipFill>
          <a:blip r:embed="rId2">
            <a:alphaModFix/>
          </a:blip>
          <a:stretch>
            <a:fillRect/>
          </a:stretch>
        </p:blipFill>
        <p:spPr>
          <a:xfrm>
            <a:off x="-4" y="-1"/>
            <a:ext cx="9144008" cy="5143501"/>
          </a:xfrm>
          <a:prstGeom prst="rect">
            <a:avLst/>
          </a:prstGeom>
          <a:noFill/>
          <a:ln>
            <a:noFill/>
          </a:ln>
        </p:spPr>
      </p:pic>
      <p:sp>
        <p:nvSpPr>
          <p:cNvPr id="55" name="Google Shape;55;p11"/>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56" name="Google Shape;56;p11"/>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pic>
        <p:nvPicPr>
          <p:cNvPr id="57" name="Google Shape;57;p11"/>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8">
    <p:bg>
      <p:bgPr>
        <a:gradFill>
          <a:gsLst>
            <a:gs pos="0">
              <a:srgbClr val="EFFAFF"/>
            </a:gs>
            <a:gs pos="100000">
              <a:srgbClr val="71D2FB"/>
            </a:gs>
          </a:gsLst>
          <a:lin ang="18900044" scaled="0"/>
        </a:gradFill>
      </p:bgPr>
    </p:bg>
    <p:spTree>
      <p:nvGrpSpPr>
        <p:cNvPr id="58" name="Shape 58"/>
        <p:cNvGrpSpPr/>
        <p:nvPr/>
      </p:nvGrpSpPr>
      <p:grpSpPr>
        <a:xfrm>
          <a:off x="0" y="0"/>
          <a:ext cx="0" cy="0"/>
          <a:chOff x="0" y="0"/>
          <a:chExt cx="0" cy="0"/>
        </a:xfrm>
      </p:grpSpPr>
      <p:sp>
        <p:nvSpPr>
          <p:cNvPr id="59" name="Google Shape;59;p12"/>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60" name="Google Shape;60;p12"/>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pic>
        <p:nvPicPr>
          <p:cNvPr id="61" name="Google Shape;61;p12"/>
          <p:cNvPicPr preferRelativeResize="0"/>
          <p:nvPr/>
        </p:nvPicPr>
        <p:blipFill rotWithShape="1">
          <a:blip r:embed="rId2">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blip>
          <a:srcRect b="447" l="457" r="0" t="0"/>
          <a:stretch/>
        </p:blipFill>
        <p:spPr>
          <a:xfrm>
            <a:off x="-34396" y="-19528"/>
            <a:ext cx="9212795" cy="5182557"/>
          </a:xfrm>
          <a:prstGeom prst="rect">
            <a:avLst/>
          </a:prstGeom>
          <a:noFill/>
          <a:ln>
            <a:noFill/>
          </a:ln>
        </p:spPr>
      </p:pic>
      <p:pic>
        <p:nvPicPr>
          <p:cNvPr id="64" name="Google Shape;64;p13"/>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
        <p:nvSpPr>
          <p:cNvPr id="65" name="Google Shape;65;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3"/>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2">
  <p:cSld name="CUSTOM_2_2">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b="447" l="457" r="0" t="0"/>
          <a:stretch/>
        </p:blipFill>
        <p:spPr>
          <a:xfrm>
            <a:off x="-34396" y="-19528"/>
            <a:ext cx="9212795" cy="5182557"/>
          </a:xfrm>
          <a:prstGeom prst="rect">
            <a:avLst/>
          </a:prstGeom>
          <a:noFill/>
          <a:ln>
            <a:noFill/>
          </a:ln>
        </p:spPr>
      </p:pic>
      <p:sp>
        <p:nvSpPr>
          <p:cNvPr id="69" name="Google Shape;69;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4"/>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2_1">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b="447" l="457" r="0" t="0"/>
          <a:stretch/>
        </p:blipFill>
        <p:spPr>
          <a:xfrm>
            <a:off x="-34396" y="-19528"/>
            <a:ext cx="9212795" cy="5182557"/>
          </a:xfrm>
          <a:prstGeom prst="rect">
            <a:avLst/>
          </a:prstGeom>
          <a:noFill/>
          <a:ln>
            <a:noFill/>
          </a:ln>
        </p:spPr>
      </p:pic>
      <p:sp>
        <p:nvSpPr>
          <p:cNvPr id="73" name="Google Shape;73;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75" name="Google Shape;75;p15"/>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pic>
        <p:nvPicPr>
          <p:cNvPr id="76" name="Google Shape;76;p15"/>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0" l="0" r="0" t="0"/>
          <a:stretch/>
        </p:blipFill>
        <p:spPr>
          <a:xfrm>
            <a:off x="-73500" y="-41344"/>
            <a:ext cx="9290998" cy="5226186"/>
          </a:xfrm>
          <a:prstGeom prst="rect">
            <a:avLst/>
          </a:prstGeom>
          <a:noFill/>
          <a:ln>
            <a:noFill/>
          </a:ln>
        </p:spPr>
      </p:pic>
      <p:sp>
        <p:nvSpPr>
          <p:cNvPr id="79" name="Google Shape;79;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80" name="Google Shape;80;p16"/>
          <p:cNvPicPr preferRelativeResize="0"/>
          <p:nvPr/>
        </p:nvPicPr>
        <p:blipFill rotWithShape="1">
          <a:blip r:embed="rId3">
            <a:alphaModFix/>
          </a:blip>
          <a:srcRect b="0" l="0" r="0" t="0"/>
          <a:stretch/>
        </p:blipFill>
        <p:spPr>
          <a:xfrm>
            <a:off x="118323" y="4776203"/>
            <a:ext cx="1372001" cy="243195"/>
          </a:xfrm>
          <a:prstGeom prst="rect">
            <a:avLst/>
          </a:prstGeom>
          <a:noFill/>
          <a:ln>
            <a:noFill/>
          </a:ln>
        </p:spPr>
      </p:pic>
      <p:sp>
        <p:nvSpPr>
          <p:cNvPr id="81" name="Google Shape;81;p16"/>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200"/>
              <a:buFont typeface="Roboto"/>
              <a:buNone/>
              <a:defRPr b="0" sz="3200">
                <a:solidFill>
                  <a:schemeClr val="lt1"/>
                </a:solidFill>
                <a:latin typeface="Roboto"/>
                <a:ea typeface="Roboto"/>
                <a:cs typeface="Roboto"/>
                <a:sym typeface="Roboto"/>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1_1_1">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b="0" l="0" r="0" t="0"/>
          <a:stretch/>
        </p:blipFill>
        <p:spPr>
          <a:xfrm>
            <a:off x="-73500" y="-41344"/>
            <a:ext cx="9290998" cy="5226186"/>
          </a:xfrm>
          <a:prstGeom prst="rect">
            <a:avLst/>
          </a:prstGeom>
          <a:noFill/>
          <a:ln>
            <a:noFill/>
          </a:ln>
        </p:spPr>
      </p:pic>
      <p:sp>
        <p:nvSpPr>
          <p:cNvPr id="84" name="Google Shape;84;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7"/>
          <p:cNvSpPr txBox="1"/>
          <p:nvPr>
            <p:ph type="title"/>
          </p:nvPr>
        </p:nvSpPr>
        <p:spPr>
          <a:xfrm>
            <a:off x="765798" y="559750"/>
            <a:ext cx="58485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Font typeface="Roboto"/>
              <a:buNone/>
              <a:defRPr b="0">
                <a:solidFill>
                  <a:srgbClr val="FFFFFF"/>
                </a:solidFill>
                <a:latin typeface="Roboto"/>
                <a:ea typeface="Roboto"/>
                <a:cs typeface="Roboto"/>
                <a:sym typeface="Roboto"/>
              </a:defRPr>
            </a:lvl1pPr>
            <a:lvl2pPr lvl="1"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2pPr>
            <a:lvl3pPr lvl="2"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3pPr>
            <a:lvl4pPr lvl="3"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4pPr>
            <a:lvl5pPr lvl="4"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5pPr>
            <a:lvl6pPr lvl="5"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6pPr>
            <a:lvl7pPr lvl="6"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7pPr>
            <a:lvl8pPr lvl="7"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8pPr>
            <a:lvl9pPr lvl="8"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9pPr>
          </a:lstStyle>
          <a:p/>
        </p:txBody>
      </p:sp>
      <p:sp>
        <p:nvSpPr>
          <p:cNvPr id="86" name="Google Shape;86;p17"/>
          <p:cNvSpPr txBox="1"/>
          <p:nvPr>
            <p:ph idx="1" type="body"/>
          </p:nvPr>
        </p:nvSpPr>
        <p:spPr>
          <a:xfrm>
            <a:off x="765797" y="1192733"/>
            <a:ext cx="58485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FFFFFF"/>
              </a:buClr>
              <a:buSzPts val="1400"/>
              <a:buFont typeface="Roboto"/>
              <a:buChar char="•"/>
              <a:defRPr>
                <a:solidFill>
                  <a:srgbClr val="FFFFFF"/>
                </a:solidFill>
                <a:latin typeface="Roboto"/>
                <a:ea typeface="Roboto"/>
                <a:cs typeface="Roboto"/>
                <a:sym typeface="Roboto"/>
              </a:defRPr>
            </a:lvl1pPr>
            <a:lvl2pPr indent="-317500" lvl="1" marL="914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indent="-317500" lvl="2" marL="1371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indent="-317500" lvl="3" marL="1828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indent="-317500" lvl="4" marL="22860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indent="-317500" lvl="5" marL="27432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indent="-317500" lvl="6" marL="3200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indent="-317500" lvl="7" marL="3657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indent="-317500" lvl="8" marL="4114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9pPr>
          </a:lstStyle>
          <a:p/>
        </p:txBody>
      </p:sp>
      <p:pic>
        <p:nvPicPr>
          <p:cNvPr id="87" name="Google Shape;87;p17"/>
          <p:cNvPicPr preferRelativeResize="0"/>
          <p:nvPr/>
        </p:nvPicPr>
        <p:blipFill rotWithShape="1">
          <a:blip r:embed="rId3">
            <a:alphaModFix/>
          </a:blip>
          <a:srcRect b="0" l="0" r="0" t="0"/>
          <a:stretch/>
        </p:blipFill>
        <p:spPr>
          <a:xfrm>
            <a:off x="118323" y="4776203"/>
            <a:ext cx="1372001" cy="24319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5">
    <p:bg>
      <p:bgPr>
        <a:gradFill>
          <a:gsLst>
            <a:gs pos="0">
              <a:srgbClr val="FFD1B0"/>
            </a:gs>
            <a:gs pos="100000">
              <a:srgbClr val="F98634"/>
            </a:gs>
          </a:gsLst>
          <a:lin ang="10800025" scaled="0"/>
        </a:gra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765798" y="559750"/>
            <a:ext cx="58485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Font typeface="Roboto"/>
              <a:buNone/>
              <a:defRPr b="0">
                <a:solidFill>
                  <a:srgbClr val="FFFFFF"/>
                </a:solidFill>
                <a:latin typeface="Roboto"/>
                <a:ea typeface="Roboto"/>
                <a:cs typeface="Roboto"/>
                <a:sym typeface="Roboto"/>
              </a:defRPr>
            </a:lvl1pPr>
            <a:lvl2pPr lvl="1"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2pPr>
            <a:lvl3pPr lvl="2"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3pPr>
            <a:lvl4pPr lvl="3"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4pPr>
            <a:lvl5pPr lvl="4"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5pPr>
            <a:lvl6pPr lvl="5"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6pPr>
            <a:lvl7pPr lvl="6"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7pPr>
            <a:lvl8pPr lvl="7"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8pPr>
            <a:lvl9pPr lvl="8"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9pPr>
          </a:lstStyle>
          <a:p/>
        </p:txBody>
      </p:sp>
      <p:sp>
        <p:nvSpPr>
          <p:cNvPr id="90" name="Google Shape;90;p18"/>
          <p:cNvSpPr txBox="1"/>
          <p:nvPr>
            <p:ph idx="1" type="body"/>
          </p:nvPr>
        </p:nvSpPr>
        <p:spPr>
          <a:xfrm>
            <a:off x="765797" y="1192733"/>
            <a:ext cx="58485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FFFFFF"/>
              </a:buClr>
              <a:buSzPts val="1400"/>
              <a:buFont typeface="Roboto"/>
              <a:buChar char="•"/>
              <a:defRPr>
                <a:solidFill>
                  <a:srgbClr val="FFFFFF"/>
                </a:solidFill>
                <a:latin typeface="Roboto"/>
                <a:ea typeface="Roboto"/>
                <a:cs typeface="Roboto"/>
                <a:sym typeface="Roboto"/>
              </a:defRPr>
            </a:lvl1pPr>
            <a:lvl2pPr indent="-317500" lvl="1" marL="914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indent="-317500" lvl="2" marL="1371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indent="-317500" lvl="3" marL="1828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indent="-317500" lvl="4" marL="22860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indent="-317500" lvl="5" marL="27432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indent="-317500" lvl="6" marL="3200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indent="-317500" lvl="7" marL="3657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indent="-317500" lvl="8" marL="4114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9pPr>
          </a:lstStyle>
          <a:p/>
        </p:txBody>
      </p:sp>
      <p:pic>
        <p:nvPicPr>
          <p:cNvPr id="91" name="Google Shape;91;p18"/>
          <p:cNvPicPr preferRelativeResize="0"/>
          <p:nvPr/>
        </p:nvPicPr>
        <p:blipFill rotWithShape="1">
          <a:blip r:embed="rId2">
            <a:alphaModFix/>
          </a:blip>
          <a:srcRect b="0" l="0" r="0" t="0"/>
          <a:stretch/>
        </p:blipFill>
        <p:spPr>
          <a:xfrm>
            <a:off x="118323" y="4776203"/>
            <a:ext cx="1372001" cy="24319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p:cSld name="Text Left">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0" l="0" r="0" t="5829"/>
          <a:stretch/>
        </p:blipFill>
        <p:spPr>
          <a:xfrm>
            <a:off x="-57806" y="-23485"/>
            <a:ext cx="9259612" cy="5190468"/>
          </a:xfrm>
          <a:prstGeom prst="rect">
            <a:avLst/>
          </a:prstGeom>
          <a:noFill/>
          <a:ln>
            <a:noFill/>
          </a:ln>
        </p:spPr>
      </p:pic>
      <p:sp>
        <p:nvSpPr>
          <p:cNvPr id="94" name="Google Shape;94;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19"/>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pic>
        <p:nvPicPr>
          <p:cNvPr id="96" name="Google Shape;96;p19"/>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4">
  <p:cSld name="Text Left_4">
    <p:spTree>
      <p:nvGrpSpPr>
        <p:cNvPr id="97" name="Shape 97"/>
        <p:cNvGrpSpPr/>
        <p:nvPr/>
      </p:nvGrpSpPr>
      <p:grpSpPr>
        <a:xfrm>
          <a:off x="0" y="0"/>
          <a:ext cx="0" cy="0"/>
          <a:chOff x="0" y="0"/>
          <a:chExt cx="0" cy="0"/>
        </a:xfrm>
      </p:grpSpPr>
      <p:pic>
        <p:nvPicPr>
          <p:cNvPr id="98" name="Google Shape;98;p20"/>
          <p:cNvPicPr preferRelativeResize="0"/>
          <p:nvPr/>
        </p:nvPicPr>
        <p:blipFill rotWithShape="1">
          <a:blip r:embed="rId2">
            <a:alphaModFix/>
          </a:blip>
          <a:srcRect b="0" l="0" r="0" t="5829"/>
          <a:stretch/>
        </p:blipFill>
        <p:spPr>
          <a:xfrm>
            <a:off x="-57806" y="-23485"/>
            <a:ext cx="9259612" cy="5190468"/>
          </a:xfrm>
          <a:prstGeom prst="rect">
            <a:avLst/>
          </a:prstGeom>
          <a:noFill/>
          <a:ln>
            <a:noFill/>
          </a:ln>
        </p:spPr>
      </p:pic>
      <p:sp>
        <p:nvSpPr>
          <p:cNvPr id="99" name="Google Shape;99;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20"/>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6525" y="-36525"/>
            <a:ext cx="9260902" cy="5209249"/>
          </a:xfrm>
          <a:prstGeom prst="rect">
            <a:avLst/>
          </a:prstGeom>
          <a:noFill/>
          <a:ln>
            <a:noFill/>
          </a:ln>
        </p:spPr>
      </p:pic>
      <p:pic>
        <p:nvPicPr>
          <p:cNvPr id="16" name="Google Shape;16;p3"/>
          <p:cNvPicPr preferRelativeResize="0"/>
          <p:nvPr/>
        </p:nvPicPr>
        <p:blipFill rotWithShape="1">
          <a:blip r:embed="rId3">
            <a:alphaModFix/>
          </a:blip>
          <a:srcRect b="0" l="0" r="0" t="0"/>
          <a:stretch/>
        </p:blipFill>
        <p:spPr>
          <a:xfrm>
            <a:off x="118327" y="4776868"/>
            <a:ext cx="1372124" cy="24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1">
  <p:cSld name="Text Left_1">
    <p:spTree>
      <p:nvGrpSpPr>
        <p:cNvPr id="10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b="0" l="0" r="0" t="5829"/>
          <a:stretch/>
        </p:blipFill>
        <p:spPr>
          <a:xfrm>
            <a:off x="-57806" y="-23485"/>
            <a:ext cx="9259612" cy="5190468"/>
          </a:xfrm>
          <a:prstGeom prst="rect">
            <a:avLst/>
          </a:prstGeom>
          <a:noFill/>
          <a:ln>
            <a:noFill/>
          </a:ln>
        </p:spPr>
      </p:pic>
      <p:sp>
        <p:nvSpPr>
          <p:cNvPr id="103" name="Google Shape;103;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21"/>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
        <p:nvSpPr>
          <p:cNvPr id="105" name="Google Shape;105;p21"/>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106" name="Google Shape;106;p21"/>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1 2">
  <p:cSld name="Sidebar_1_2">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2">
            <a:alphaModFix/>
          </a:blip>
          <a:srcRect b="0" l="351" r="7107" t="0"/>
          <a:stretch/>
        </p:blipFill>
        <p:spPr>
          <a:xfrm>
            <a:off x="-65278" y="-25472"/>
            <a:ext cx="9274557" cy="5194443"/>
          </a:xfrm>
          <a:prstGeom prst="rect">
            <a:avLst/>
          </a:prstGeom>
          <a:noFill/>
          <a:ln>
            <a:noFill/>
          </a:ln>
        </p:spPr>
      </p:pic>
      <p:sp>
        <p:nvSpPr>
          <p:cNvPr id="109" name="Google Shape;109;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2"/>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pic>
        <p:nvPicPr>
          <p:cNvPr id="111" name="Google Shape;111;p22"/>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1 2 1">
  <p:cSld name="Sidebar_1_2_1">
    <p:spTree>
      <p:nvGrpSpPr>
        <p:cNvPr id="112" name="Shape 112"/>
        <p:cNvGrpSpPr/>
        <p:nvPr/>
      </p:nvGrpSpPr>
      <p:grpSpPr>
        <a:xfrm>
          <a:off x="0" y="0"/>
          <a:ext cx="0" cy="0"/>
          <a:chOff x="0" y="0"/>
          <a:chExt cx="0" cy="0"/>
        </a:xfrm>
      </p:grpSpPr>
      <p:pic>
        <p:nvPicPr>
          <p:cNvPr id="113" name="Google Shape;113;p23"/>
          <p:cNvPicPr preferRelativeResize="0"/>
          <p:nvPr/>
        </p:nvPicPr>
        <p:blipFill rotWithShape="1">
          <a:blip r:embed="rId2">
            <a:alphaModFix/>
          </a:blip>
          <a:srcRect b="0" l="351" r="7107" t="0"/>
          <a:stretch/>
        </p:blipFill>
        <p:spPr>
          <a:xfrm>
            <a:off x="-65278" y="-25472"/>
            <a:ext cx="9274557" cy="5194443"/>
          </a:xfrm>
          <a:prstGeom prst="rect">
            <a:avLst/>
          </a:prstGeom>
          <a:noFill/>
          <a:ln>
            <a:noFill/>
          </a:ln>
        </p:spPr>
      </p:pic>
      <p:sp>
        <p:nvSpPr>
          <p:cNvPr id="114" name="Google Shape;114;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115" name="Google Shape;115;p23"/>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
        <p:nvSpPr>
          <p:cNvPr id="116" name="Google Shape;116;p23"/>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117" name="Google Shape;117;p23"/>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1 1">
  <p:cSld name="Sidebar_1_1">
    <p:spTree>
      <p:nvGrpSpPr>
        <p:cNvPr id="118"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b="0" l="0" r="0" t="0"/>
          <a:stretch/>
        </p:blipFill>
        <p:spPr>
          <a:xfrm>
            <a:off x="-73500" y="-41344"/>
            <a:ext cx="9290998" cy="5226186"/>
          </a:xfrm>
          <a:prstGeom prst="rect">
            <a:avLst/>
          </a:prstGeom>
          <a:noFill/>
          <a:ln>
            <a:noFill/>
          </a:ln>
        </p:spPr>
      </p:pic>
      <p:sp>
        <p:nvSpPr>
          <p:cNvPr id="120" name="Google Shape;120;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4"/>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3057"/>
              </a:buClr>
              <a:buSzPts val="3200"/>
              <a:buFont typeface="Roboto"/>
              <a:buNone/>
              <a:defRPr b="0" sz="320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3200"/>
              <a:buNone/>
              <a:defRPr>
                <a:solidFill>
                  <a:srgbClr val="003057"/>
                </a:solidFill>
              </a:defRPr>
            </a:lvl2pPr>
            <a:lvl3pPr lvl="2" rtl="0" algn="l">
              <a:lnSpc>
                <a:spcPct val="100000"/>
              </a:lnSpc>
              <a:spcBef>
                <a:spcPts val="0"/>
              </a:spcBef>
              <a:spcAft>
                <a:spcPts val="0"/>
              </a:spcAft>
              <a:buClr>
                <a:srgbClr val="003057"/>
              </a:buClr>
              <a:buSzPts val="3200"/>
              <a:buNone/>
              <a:defRPr>
                <a:solidFill>
                  <a:srgbClr val="003057"/>
                </a:solidFill>
              </a:defRPr>
            </a:lvl3pPr>
            <a:lvl4pPr lvl="3" rtl="0" algn="l">
              <a:lnSpc>
                <a:spcPct val="100000"/>
              </a:lnSpc>
              <a:spcBef>
                <a:spcPts val="0"/>
              </a:spcBef>
              <a:spcAft>
                <a:spcPts val="0"/>
              </a:spcAft>
              <a:buClr>
                <a:srgbClr val="003057"/>
              </a:buClr>
              <a:buSzPts val="3200"/>
              <a:buNone/>
              <a:defRPr>
                <a:solidFill>
                  <a:srgbClr val="003057"/>
                </a:solidFill>
              </a:defRPr>
            </a:lvl4pPr>
            <a:lvl5pPr lvl="4" rtl="0" algn="l">
              <a:lnSpc>
                <a:spcPct val="100000"/>
              </a:lnSpc>
              <a:spcBef>
                <a:spcPts val="0"/>
              </a:spcBef>
              <a:spcAft>
                <a:spcPts val="0"/>
              </a:spcAft>
              <a:buClr>
                <a:srgbClr val="003057"/>
              </a:buClr>
              <a:buSzPts val="3200"/>
              <a:buNone/>
              <a:defRPr>
                <a:solidFill>
                  <a:srgbClr val="003057"/>
                </a:solidFill>
              </a:defRPr>
            </a:lvl5pPr>
            <a:lvl6pPr lvl="5" rtl="0" algn="l">
              <a:lnSpc>
                <a:spcPct val="100000"/>
              </a:lnSpc>
              <a:spcBef>
                <a:spcPts val="0"/>
              </a:spcBef>
              <a:spcAft>
                <a:spcPts val="0"/>
              </a:spcAft>
              <a:buClr>
                <a:srgbClr val="003057"/>
              </a:buClr>
              <a:buSzPts val="3200"/>
              <a:buNone/>
              <a:defRPr>
                <a:solidFill>
                  <a:srgbClr val="003057"/>
                </a:solidFill>
              </a:defRPr>
            </a:lvl6pPr>
            <a:lvl7pPr lvl="6" rtl="0" algn="l">
              <a:lnSpc>
                <a:spcPct val="100000"/>
              </a:lnSpc>
              <a:spcBef>
                <a:spcPts val="0"/>
              </a:spcBef>
              <a:spcAft>
                <a:spcPts val="0"/>
              </a:spcAft>
              <a:buClr>
                <a:srgbClr val="003057"/>
              </a:buClr>
              <a:buSzPts val="3200"/>
              <a:buNone/>
              <a:defRPr>
                <a:solidFill>
                  <a:srgbClr val="003057"/>
                </a:solidFill>
              </a:defRPr>
            </a:lvl7pPr>
            <a:lvl8pPr lvl="7" rtl="0" algn="l">
              <a:lnSpc>
                <a:spcPct val="100000"/>
              </a:lnSpc>
              <a:spcBef>
                <a:spcPts val="0"/>
              </a:spcBef>
              <a:spcAft>
                <a:spcPts val="0"/>
              </a:spcAft>
              <a:buClr>
                <a:srgbClr val="003057"/>
              </a:buClr>
              <a:buSzPts val="3200"/>
              <a:buNone/>
              <a:defRPr>
                <a:solidFill>
                  <a:srgbClr val="003057"/>
                </a:solidFill>
              </a:defRPr>
            </a:lvl8pPr>
            <a:lvl9pPr lvl="8" rtl="0" algn="l">
              <a:lnSpc>
                <a:spcPct val="100000"/>
              </a:lnSpc>
              <a:spcBef>
                <a:spcPts val="0"/>
              </a:spcBef>
              <a:spcAft>
                <a:spcPts val="0"/>
              </a:spcAft>
              <a:buClr>
                <a:srgbClr val="003057"/>
              </a:buClr>
              <a:buSzPts val="3200"/>
              <a:buNone/>
              <a:defRPr>
                <a:solidFill>
                  <a:srgbClr val="003057"/>
                </a:solidFill>
              </a:defRPr>
            </a:lvl9pPr>
          </a:lstStyle>
          <a:p/>
        </p:txBody>
      </p:sp>
      <p:pic>
        <p:nvPicPr>
          <p:cNvPr id="122" name="Google Shape;122;p24"/>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1 1 1">
  <p:cSld name="Sidebar_1_1_1">
    <p:spTree>
      <p:nvGrpSpPr>
        <p:cNvPr id="123" name="Shape 123"/>
        <p:cNvGrpSpPr/>
        <p:nvPr/>
      </p:nvGrpSpPr>
      <p:grpSpPr>
        <a:xfrm>
          <a:off x="0" y="0"/>
          <a:ext cx="0" cy="0"/>
          <a:chOff x="0" y="0"/>
          <a:chExt cx="0" cy="0"/>
        </a:xfrm>
      </p:grpSpPr>
      <p:pic>
        <p:nvPicPr>
          <p:cNvPr id="124" name="Google Shape;124;p25"/>
          <p:cNvPicPr preferRelativeResize="0"/>
          <p:nvPr/>
        </p:nvPicPr>
        <p:blipFill rotWithShape="1">
          <a:blip r:embed="rId2">
            <a:alphaModFix/>
          </a:blip>
          <a:srcRect b="0" l="0" r="0" t="0"/>
          <a:stretch/>
        </p:blipFill>
        <p:spPr>
          <a:xfrm>
            <a:off x="-73500" y="-41344"/>
            <a:ext cx="9290998" cy="5226186"/>
          </a:xfrm>
          <a:prstGeom prst="rect">
            <a:avLst/>
          </a:prstGeom>
          <a:noFill/>
          <a:ln>
            <a:noFill/>
          </a:ln>
        </p:spPr>
      </p:pic>
      <p:sp>
        <p:nvSpPr>
          <p:cNvPr id="125" name="Google Shape;125;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126" name="Google Shape;126;p25"/>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
        <p:nvSpPr>
          <p:cNvPr id="127" name="Google Shape;127;p25"/>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128" name="Google Shape;128;p25"/>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2">
  <p:cSld name="Text Left_2">
    <p:spTree>
      <p:nvGrpSpPr>
        <p:cNvPr id="133" name="Shape 133"/>
        <p:cNvGrpSpPr/>
        <p:nvPr/>
      </p:nvGrpSpPr>
      <p:grpSpPr>
        <a:xfrm>
          <a:off x="0" y="0"/>
          <a:ext cx="0" cy="0"/>
          <a:chOff x="0" y="0"/>
          <a:chExt cx="0" cy="0"/>
        </a:xfrm>
      </p:grpSpPr>
      <p:pic>
        <p:nvPicPr>
          <p:cNvPr id="134" name="Google Shape;134;p27"/>
          <p:cNvPicPr preferRelativeResize="0"/>
          <p:nvPr/>
        </p:nvPicPr>
        <p:blipFill rotWithShape="1">
          <a:blip r:embed="rId2">
            <a:alphaModFix/>
          </a:blip>
          <a:srcRect b="0" l="0" r="0" t="5829"/>
          <a:stretch/>
        </p:blipFill>
        <p:spPr>
          <a:xfrm>
            <a:off x="-57806" y="-23485"/>
            <a:ext cx="9259612" cy="5190468"/>
          </a:xfrm>
          <a:prstGeom prst="rect">
            <a:avLst/>
          </a:prstGeom>
          <a:noFill/>
          <a:ln>
            <a:noFill/>
          </a:ln>
        </p:spPr>
      </p:pic>
      <p:sp>
        <p:nvSpPr>
          <p:cNvPr id="135" name="Google Shape;135;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136" name="Google Shape;136;p27"/>
          <p:cNvSpPr txBox="1"/>
          <p:nvPr>
            <p:ph type="title"/>
          </p:nvPr>
        </p:nvSpPr>
        <p:spPr>
          <a:xfrm>
            <a:off x="765810" y="1474159"/>
            <a:ext cx="43296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27"/>
          <p:cNvSpPr txBox="1"/>
          <p:nvPr>
            <p:ph idx="1" type="body"/>
          </p:nvPr>
        </p:nvSpPr>
        <p:spPr>
          <a:xfrm>
            <a:off x="765809" y="2107138"/>
            <a:ext cx="43296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8" name="Google Shape;138;p27"/>
          <p:cNvPicPr preferRelativeResize="0"/>
          <p:nvPr/>
        </p:nvPicPr>
        <p:blipFill rotWithShape="1">
          <a:blip r:embed="rId3">
            <a:alphaModFix/>
          </a:blip>
          <a:srcRect b="0" l="0" r="0" t="0"/>
          <a:stretch/>
        </p:blipFill>
        <p:spPr>
          <a:xfrm>
            <a:off x="285750" y="245230"/>
            <a:ext cx="1898931" cy="324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3">
  <p:cSld name="Text Left_3">
    <p:spTree>
      <p:nvGrpSpPr>
        <p:cNvPr id="139" name="Shape 139"/>
        <p:cNvGrpSpPr/>
        <p:nvPr/>
      </p:nvGrpSpPr>
      <p:grpSpPr>
        <a:xfrm>
          <a:off x="0" y="0"/>
          <a:ext cx="0" cy="0"/>
          <a:chOff x="0" y="0"/>
          <a:chExt cx="0" cy="0"/>
        </a:xfrm>
      </p:grpSpPr>
      <p:pic>
        <p:nvPicPr>
          <p:cNvPr id="140" name="Google Shape;140;p28"/>
          <p:cNvPicPr preferRelativeResize="0"/>
          <p:nvPr/>
        </p:nvPicPr>
        <p:blipFill rotWithShape="1">
          <a:blip r:embed="rId2">
            <a:alphaModFix/>
          </a:blip>
          <a:srcRect b="0" l="0" r="0" t="5829"/>
          <a:stretch/>
        </p:blipFill>
        <p:spPr>
          <a:xfrm>
            <a:off x="-57806" y="-23485"/>
            <a:ext cx="9259612" cy="5190468"/>
          </a:xfrm>
          <a:prstGeom prst="rect">
            <a:avLst/>
          </a:prstGeom>
          <a:noFill/>
          <a:ln>
            <a:noFill/>
          </a:ln>
        </p:spPr>
      </p:pic>
      <p:sp>
        <p:nvSpPr>
          <p:cNvPr id="141" name="Google Shape;141;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8"/>
          <p:cNvSpPr txBox="1"/>
          <p:nvPr>
            <p:ph type="title"/>
          </p:nvPr>
        </p:nvSpPr>
        <p:spPr>
          <a:xfrm>
            <a:off x="765810" y="1474159"/>
            <a:ext cx="43296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8"/>
          <p:cNvSpPr txBox="1"/>
          <p:nvPr>
            <p:ph idx="1" type="body"/>
          </p:nvPr>
        </p:nvSpPr>
        <p:spPr>
          <a:xfrm>
            <a:off x="765809" y="2107138"/>
            <a:ext cx="43296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44" name="Google Shape;144;p28"/>
          <p:cNvPicPr preferRelativeResize="0"/>
          <p:nvPr/>
        </p:nvPicPr>
        <p:blipFill rotWithShape="1">
          <a:blip r:embed="rId3">
            <a:alphaModFix/>
          </a:blip>
          <a:srcRect b="0" l="0" r="0" t="0"/>
          <a:stretch/>
        </p:blipFill>
        <p:spPr>
          <a:xfrm>
            <a:off x="285750" y="245230"/>
            <a:ext cx="1898931" cy="324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35820" y="-20128"/>
            <a:ext cx="9215565" cy="5183755"/>
          </a:xfrm>
          <a:prstGeom prst="rect">
            <a:avLst/>
          </a:prstGeom>
          <a:noFill/>
          <a:ln>
            <a:noFill/>
          </a:ln>
        </p:spPr>
      </p:pic>
      <p:sp>
        <p:nvSpPr>
          <p:cNvPr id="19" name="Google Shape;19;p4"/>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200"/>
              <a:buFont typeface="Roboto"/>
              <a:buNone/>
              <a:defRPr b="0" sz="3200">
                <a:solidFill>
                  <a:schemeClr val="lt1"/>
                </a:solidFill>
                <a:latin typeface="Roboto"/>
                <a:ea typeface="Roboto"/>
                <a:cs typeface="Roboto"/>
                <a:sym typeface="Roboto"/>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
        <p:nvSpPr>
          <p:cNvPr id="20" name="Google Shape;20;p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rotWithShape="1">
          <a:blip r:embed="rId3">
            <a:alphaModFix/>
          </a:blip>
          <a:srcRect b="0" l="0" r="0" t="0"/>
          <a:stretch/>
        </p:blipFill>
        <p:spPr>
          <a:xfrm>
            <a:off x="118325" y="4784927"/>
            <a:ext cx="1372124" cy="234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3">
  <p:cSld name="CUSTOM_1_3">
    <p:spTree>
      <p:nvGrpSpPr>
        <p:cNvPr id="22"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b="0" l="0" r="0" t="0"/>
          <a:stretch/>
        </p:blipFill>
        <p:spPr>
          <a:xfrm>
            <a:off x="-35820" y="-20128"/>
            <a:ext cx="9215565" cy="5183755"/>
          </a:xfrm>
          <a:prstGeom prst="rect">
            <a:avLst/>
          </a:prstGeom>
          <a:noFill/>
          <a:ln>
            <a:noFill/>
          </a:ln>
        </p:spPr>
      </p:pic>
      <p:sp>
        <p:nvSpPr>
          <p:cNvPr id="24" name="Google Shape;24;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txBox="1"/>
          <p:nvPr>
            <p:ph type="title"/>
          </p:nvPr>
        </p:nvSpPr>
        <p:spPr>
          <a:xfrm>
            <a:off x="765798" y="559750"/>
            <a:ext cx="58485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Font typeface="Roboto"/>
              <a:buNone/>
              <a:defRPr b="0">
                <a:solidFill>
                  <a:srgbClr val="FFFFFF"/>
                </a:solidFill>
                <a:latin typeface="Roboto"/>
                <a:ea typeface="Roboto"/>
                <a:cs typeface="Roboto"/>
                <a:sym typeface="Roboto"/>
              </a:defRPr>
            </a:lvl1pPr>
            <a:lvl2pPr lvl="1"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2pPr>
            <a:lvl3pPr lvl="2"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3pPr>
            <a:lvl4pPr lvl="3"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4pPr>
            <a:lvl5pPr lvl="4"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5pPr>
            <a:lvl6pPr lvl="5"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6pPr>
            <a:lvl7pPr lvl="6"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7pPr>
            <a:lvl8pPr lvl="7"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8pPr>
            <a:lvl9pPr lvl="8"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9pPr>
          </a:lstStyle>
          <a:p/>
        </p:txBody>
      </p:sp>
      <p:sp>
        <p:nvSpPr>
          <p:cNvPr id="26" name="Google Shape;26;p5"/>
          <p:cNvSpPr txBox="1"/>
          <p:nvPr>
            <p:ph idx="1" type="body"/>
          </p:nvPr>
        </p:nvSpPr>
        <p:spPr>
          <a:xfrm>
            <a:off x="765797" y="1192733"/>
            <a:ext cx="58485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FFFFFF"/>
              </a:buClr>
              <a:buSzPts val="1400"/>
              <a:buFont typeface="Roboto"/>
              <a:buChar char="•"/>
              <a:defRPr>
                <a:solidFill>
                  <a:srgbClr val="FFFFFF"/>
                </a:solidFill>
                <a:latin typeface="Roboto"/>
                <a:ea typeface="Roboto"/>
                <a:cs typeface="Roboto"/>
                <a:sym typeface="Roboto"/>
              </a:defRPr>
            </a:lvl1pPr>
            <a:lvl2pPr indent="-317500" lvl="1" marL="914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indent="-317500" lvl="2" marL="1371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indent="-317500" lvl="3" marL="1828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indent="-317500" lvl="4" marL="22860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indent="-317500" lvl="5" marL="27432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indent="-317500" lvl="6" marL="3200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indent="-317500" lvl="7" marL="3657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indent="-317500" lvl="8" marL="4114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9pPr>
          </a:lstStyle>
          <a:p/>
        </p:txBody>
      </p:sp>
      <p:pic>
        <p:nvPicPr>
          <p:cNvPr id="27" name="Google Shape;27;p5"/>
          <p:cNvPicPr preferRelativeResize="0"/>
          <p:nvPr/>
        </p:nvPicPr>
        <p:blipFill rotWithShape="1">
          <a:blip r:embed="rId3">
            <a:alphaModFix/>
          </a:blip>
          <a:srcRect b="0" l="0" r="0" t="0"/>
          <a:stretch/>
        </p:blipFill>
        <p:spPr>
          <a:xfrm>
            <a:off x="118325" y="4784927"/>
            <a:ext cx="1372124" cy="234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3">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b="0" l="0" r="0" t="0"/>
          <a:stretch/>
        </p:blipFill>
        <p:spPr>
          <a:xfrm>
            <a:off x="-39084" y="-21984"/>
            <a:ext cx="9222170" cy="5187468"/>
          </a:xfrm>
          <a:prstGeom prst="rect">
            <a:avLst/>
          </a:prstGeom>
          <a:noFill/>
          <a:ln>
            <a:noFill/>
          </a:ln>
        </p:spPr>
      </p:pic>
      <p:sp>
        <p:nvSpPr>
          <p:cNvPr id="30" name="Google Shape;30;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3">
            <a:alphaModFix/>
          </a:blip>
          <a:srcRect b="0" l="0" r="0" t="0"/>
          <a:stretch/>
        </p:blipFill>
        <p:spPr>
          <a:xfrm>
            <a:off x="118327" y="4776868"/>
            <a:ext cx="1372124" cy="242532"/>
          </a:xfrm>
          <a:prstGeom prst="rect">
            <a:avLst/>
          </a:prstGeom>
          <a:noFill/>
          <a:ln>
            <a:noFill/>
          </a:ln>
        </p:spPr>
      </p:pic>
      <p:sp>
        <p:nvSpPr>
          <p:cNvPr id="32" name="Google Shape;32;p6"/>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200"/>
              <a:buFont typeface="Roboto"/>
              <a:buNone/>
              <a:defRPr b="0" sz="3200">
                <a:solidFill>
                  <a:schemeClr val="lt1"/>
                </a:solidFill>
                <a:latin typeface="Roboto"/>
                <a:ea typeface="Roboto"/>
                <a:cs typeface="Roboto"/>
                <a:sym typeface="Roboto"/>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2">
  <p:cSld name="CUSTOM_3_2">
    <p:spTree>
      <p:nvGrpSpPr>
        <p:cNvPr id="33"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b="0" l="0" r="0" t="0"/>
          <a:stretch/>
        </p:blipFill>
        <p:spPr>
          <a:xfrm>
            <a:off x="-39084" y="-21984"/>
            <a:ext cx="9222170" cy="5187468"/>
          </a:xfrm>
          <a:prstGeom prst="rect">
            <a:avLst/>
          </a:prstGeom>
          <a:noFill/>
          <a:ln>
            <a:noFill/>
          </a:ln>
        </p:spPr>
      </p:pic>
      <p:sp>
        <p:nvSpPr>
          <p:cNvPr id="35" name="Google Shape;35;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7"/>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200"/>
              <a:buFont typeface="Roboto"/>
              <a:buNone/>
              <a:defRPr b="0" sz="3200">
                <a:solidFill>
                  <a:schemeClr val="lt1"/>
                </a:solidFill>
                <a:latin typeface="Roboto"/>
                <a:ea typeface="Roboto"/>
                <a:cs typeface="Roboto"/>
                <a:sym typeface="Roboto"/>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1">
  <p:cSld name="CUSTOM_3_1">
    <p:spTree>
      <p:nvGrpSpPr>
        <p:cNvPr id="37"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b="0" l="0" r="0" t="0"/>
          <a:stretch/>
        </p:blipFill>
        <p:spPr>
          <a:xfrm>
            <a:off x="-39084" y="-21984"/>
            <a:ext cx="9222170" cy="5187468"/>
          </a:xfrm>
          <a:prstGeom prst="rect">
            <a:avLst/>
          </a:prstGeom>
          <a:noFill/>
          <a:ln>
            <a:noFill/>
          </a:ln>
        </p:spPr>
      </p:pic>
      <p:sp>
        <p:nvSpPr>
          <p:cNvPr id="39" name="Google Shape;39;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rotWithShape="1">
          <a:blip r:embed="rId3">
            <a:alphaModFix/>
          </a:blip>
          <a:srcRect b="0" l="0" r="0" t="0"/>
          <a:stretch/>
        </p:blipFill>
        <p:spPr>
          <a:xfrm>
            <a:off x="118327" y="4776868"/>
            <a:ext cx="1372124" cy="242532"/>
          </a:xfrm>
          <a:prstGeom prst="rect">
            <a:avLst/>
          </a:prstGeom>
          <a:noFill/>
          <a:ln>
            <a:noFill/>
          </a:ln>
        </p:spPr>
      </p:pic>
      <p:sp>
        <p:nvSpPr>
          <p:cNvPr id="41" name="Google Shape;41;p8"/>
          <p:cNvSpPr txBox="1"/>
          <p:nvPr>
            <p:ph type="title"/>
          </p:nvPr>
        </p:nvSpPr>
        <p:spPr>
          <a:xfrm>
            <a:off x="765798" y="559750"/>
            <a:ext cx="58485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Font typeface="Roboto"/>
              <a:buNone/>
              <a:defRPr b="0">
                <a:solidFill>
                  <a:srgbClr val="FFFFFF"/>
                </a:solidFill>
                <a:latin typeface="Roboto"/>
                <a:ea typeface="Roboto"/>
                <a:cs typeface="Roboto"/>
                <a:sym typeface="Roboto"/>
              </a:defRPr>
            </a:lvl1pPr>
            <a:lvl2pPr lvl="1"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2pPr>
            <a:lvl3pPr lvl="2"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3pPr>
            <a:lvl4pPr lvl="3"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4pPr>
            <a:lvl5pPr lvl="4"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5pPr>
            <a:lvl6pPr lvl="5"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6pPr>
            <a:lvl7pPr lvl="6"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7pPr>
            <a:lvl8pPr lvl="7"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8pPr>
            <a:lvl9pPr lvl="8" rtl="0" algn="l">
              <a:lnSpc>
                <a:spcPct val="100000"/>
              </a:lnSpc>
              <a:spcBef>
                <a:spcPts val="0"/>
              </a:spcBef>
              <a:spcAft>
                <a:spcPts val="0"/>
              </a:spcAft>
              <a:buClr>
                <a:srgbClr val="FFFFFF"/>
              </a:buClr>
              <a:buSzPts val="1100"/>
              <a:buFont typeface="Roboto"/>
              <a:buNone/>
              <a:defRPr b="0">
                <a:solidFill>
                  <a:srgbClr val="FFFFFF"/>
                </a:solidFill>
                <a:latin typeface="Roboto"/>
                <a:ea typeface="Roboto"/>
                <a:cs typeface="Roboto"/>
                <a:sym typeface="Roboto"/>
              </a:defRPr>
            </a:lvl9pPr>
          </a:lstStyle>
          <a:p/>
        </p:txBody>
      </p:sp>
      <p:sp>
        <p:nvSpPr>
          <p:cNvPr id="42" name="Google Shape;42;p8"/>
          <p:cNvSpPr txBox="1"/>
          <p:nvPr>
            <p:ph idx="1" type="body"/>
          </p:nvPr>
        </p:nvSpPr>
        <p:spPr>
          <a:xfrm>
            <a:off x="765797" y="1192733"/>
            <a:ext cx="58485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FFFFFF"/>
              </a:buClr>
              <a:buSzPts val="1400"/>
              <a:buFont typeface="Roboto"/>
              <a:buChar char="•"/>
              <a:defRPr>
                <a:solidFill>
                  <a:srgbClr val="FFFFFF"/>
                </a:solidFill>
                <a:latin typeface="Roboto"/>
                <a:ea typeface="Roboto"/>
                <a:cs typeface="Roboto"/>
                <a:sym typeface="Roboto"/>
              </a:defRPr>
            </a:lvl1pPr>
            <a:lvl2pPr indent="-317500" lvl="1" marL="914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indent="-317500" lvl="2" marL="1371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indent="-317500" lvl="3" marL="1828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indent="-317500" lvl="4" marL="22860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indent="-317500" lvl="5" marL="27432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indent="-317500" lvl="6" marL="32004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indent="-317500" lvl="7" marL="36576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indent="-317500" lvl="8" marL="4114800" rtl="0" algn="l">
              <a:lnSpc>
                <a:spcPct val="90000"/>
              </a:lnSpc>
              <a:spcBef>
                <a:spcPts val="400"/>
              </a:spcBef>
              <a:spcAft>
                <a:spcPts val="0"/>
              </a:spcAft>
              <a:buClr>
                <a:srgbClr val="FFFFFF"/>
              </a:buClr>
              <a:buSzPts val="1400"/>
              <a:buFont typeface="Roboto"/>
              <a:buChar char="•"/>
              <a:defRPr>
                <a:solidFill>
                  <a:srgbClr val="FFFFFF"/>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6">
    <p:spTree>
      <p:nvGrpSpPr>
        <p:cNvPr id="43" name="Shape 43"/>
        <p:cNvGrpSpPr/>
        <p:nvPr/>
      </p:nvGrpSpPr>
      <p:grpSpPr>
        <a:xfrm>
          <a:off x="0" y="0"/>
          <a:ext cx="0" cy="0"/>
          <a:chOff x="0" y="0"/>
          <a:chExt cx="0" cy="0"/>
        </a:xfrm>
      </p:grpSpPr>
      <p:pic>
        <p:nvPicPr>
          <p:cNvPr id="44" name="Google Shape;44;p9"/>
          <p:cNvPicPr preferRelativeResize="0"/>
          <p:nvPr/>
        </p:nvPicPr>
        <p:blipFill rotWithShape="1">
          <a:blip r:embed="rId2">
            <a:alphaModFix amt="66000"/>
          </a:blip>
          <a:srcRect b="0" l="0" r="0" t="0"/>
          <a:stretch/>
        </p:blipFill>
        <p:spPr>
          <a:xfrm>
            <a:off x="-39085" y="-21984"/>
            <a:ext cx="9222170" cy="5187468"/>
          </a:xfrm>
          <a:prstGeom prst="rect">
            <a:avLst/>
          </a:prstGeom>
          <a:noFill/>
          <a:ln>
            <a:noFill/>
          </a:ln>
        </p:spPr>
      </p:pic>
      <p:sp>
        <p:nvSpPr>
          <p:cNvPr id="45" name="Google Shape;45;p9"/>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46" name="Google Shape;46;p9"/>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pic>
        <p:nvPicPr>
          <p:cNvPr id="47" name="Google Shape;47;p9"/>
          <p:cNvPicPr preferRelativeResize="0"/>
          <p:nvPr/>
        </p:nvPicPr>
        <p:blipFill rotWithShape="1">
          <a:blip r:embed="rId3">
            <a:alphaModFix/>
          </a:blip>
          <a:srcRect b="0" l="0" r="0" t="0"/>
          <a:stretch/>
        </p:blipFill>
        <p:spPr>
          <a:xfrm>
            <a:off x="118327" y="4776868"/>
            <a:ext cx="1372124" cy="24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7">
    <p:spTree>
      <p:nvGrpSpPr>
        <p:cNvPr id="48"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22289" y="-12537"/>
            <a:ext cx="9188577" cy="5168575"/>
          </a:xfrm>
          <a:prstGeom prst="rect">
            <a:avLst/>
          </a:prstGeom>
          <a:noFill/>
          <a:ln>
            <a:noFill/>
          </a:ln>
        </p:spPr>
      </p:pic>
      <p:sp>
        <p:nvSpPr>
          <p:cNvPr id="50" name="Google Shape;50;p10"/>
          <p:cNvSpPr txBox="1"/>
          <p:nvPr>
            <p:ph type="title"/>
          </p:nvPr>
        </p:nvSpPr>
        <p:spPr>
          <a:xfrm>
            <a:off x="765798" y="559750"/>
            <a:ext cx="5653800" cy="41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03057"/>
              </a:buClr>
              <a:buSzPts val="1400"/>
              <a:buFont typeface="Roboto"/>
              <a:buNone/>
              <a:defRPr b="0">
                <a:solidFill>
                  <a:srgbClr val="003057"/>
                </a:solidFill>
                <a:latin typeface="Roboto"/>
                <a:ea typeface="Roboto"/>
                <a:cs typeface="Roboto"/>
                <a:sym typeface="Roboto"/>
              </a:defRPr>
            </a:lvl1pPr>
            <a:lvl2pPr lvl="1"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2pPr>
            <a:lvl3pPr lvl="2"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3pPr>
            <a:lvl4pPr lvl="3"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4pPr>
            <a:lvl5pPr lvl="4"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5pPr>
            <a:lvl6pPr lvl="5"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6pPr>
            <a:lvl7pPr lvl="6"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7pPr>
            <a:lvl8pPr lvl="7"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8pPr>
            <a:lvl9pPr lvl="8" rtl="0" algn="l">
              <a:lnSpc>
                <a:spcPct val="100000"/>
              </a:lnSpc>
              <a:spcBef>
                <a:spcPts val="0"/>
              </a:spcBef>
              <a:spcAft>
                <a:spcPts val="0"/>
              </a:spcAft>
              <a:buClr>
                <a:srgbClr val="003057"/>
              </a:buClr>
              <a:buSzPts val="1100"/>
              <a:buFont typeface="Roboto"/>
              <a:buNone/>
              <a:defRPr b="0">
                <a:solidFill>
                  <a:srgbClr val="003057"/>
                </a:solidFill>
                <a:latin typeface="Roboto"/>
                <a:ea typeface="Roboto"/>
                <a:cs typeface="Roboto"/>
                <a:sym typeface="Roboto"/>
              </a:defRPr>
            </a:lvl9pPr>
          </a:lstStyle>
          <a:p/>
        </p:txBody>
      </p:sp>
      <p:sp>
        <p:nvSpPr>
          <p:cNvPr id="51" name="Google Shape;51;p10"/>
          <p:cNvSpPr txBox="1"/>
          <p:nvPr>
            <p:ph idx="1" type="body"/>
          </p:nvPr>
        </p:nvSpPr>
        <p:spPr>
          <a:xfrm>
            <a:off x="765797" y="1192733"/>
            <a:ext cx="5653800" cy="2451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3057"/>
              </a:buClr>
              <a:buSzPts val="1400"/>
              <a:buFont typeface="Roboto"/>
              <a:buChar char="•"/>
              <a:defRPr>
                <a:solidFill>
                  <a:srgbClr val="003057"/>
                </a:solidFill>
                <a:latin typeface="Roboto"/>
                <a:ea typeface="Roboto"/>
                <a:cs typeface="Roboto"/>
                <a:sym typeface="Roboto"/>
              </a:defRPr>
            </a:lvl1pPr>
            <a:lvl2pPr indent="-317500" lvl="1" marL="914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2pPr>
            <a:lvl3pPr indent="-317500" lvl="2" marL="1371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3pPr>
            <a:lvl4pPr indent="-317500" lvl="3" marL="1828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4pPr>
            <a:lvl5pPr indent="-317500" lvl="4" marL="22860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5pPr>
            <a:lvl6pPr indent="-317500" lvl="5" marL="27432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6pPr>
            <a:lvl7pPr indent="-317500" lvl="6" marL="32004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7pPr>
            <a:lvl8pPr indent="-317500" lvl="7" marL="36576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8pPr>
            <a:lvl9pPr indent="-317500" lvl="8" marL="4114800" rtl="0" algn="l">
              <a:lnSpc>
                <a:spcPct val="90000"/>
              </a:lnSpc>
              <a:spcBef>
                <a:spcPts val="400"/>
              </a:spcBef>
              <a:spcAft>
                <a:spcPts val="0"/>
              </a:spcAft>
              <a:buClr>
                <a:srgbClr val="003057"/>
              </a:buClr>
              <a:buSzPts val="1400"/>
              <a:buFont typeface="Roboto"/>
              <a:buChar char="•"/>
              <a:defRPr>
                <a:solidFill>
                  <a:srgbClr val="003057"/>
                </a:solidFill>
                <a:latin typeface="Roboto"/>
                <a:ea typeface="Roboto"/>
                <a:cs typeface="Roboto"/>
                <a:sym typeface="Roboto"/>
              </a:defRPr>
            </a:lvl9pPr>
          </a:lstStyle>
          <a:p/>
        </p:txBody>
      </p:sp>
      <p:pic>
        <p:nvPicPr>
          <p:cNvPr id="52" name="Google Shape;52;p10"/>
          <p:cNvPicPr preferRelativeResize="0"/>
          <p:nvPr/>
        </p:nvPicPr>
        <p:blipFill rotWithShape="1">
          <a:blip r:embed="rId3">
            <a:alphaModFix/>
          </a:blip>
          <a:srcRect b="0" l="0" r="0" t="0"/>
          <a:stretch/>
        </p:blipFill>
        <p:spPr>
          <a:xfrm>
            <a:off x="118325" y="4784926"/>
            <a:ext cx="1372006" cy="234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1pPr>
            <a:lvl2pPr lvl="1"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venir"/>
              <a:buChar char="●"/>
              <a:defRPr b="0" i="0" sz="1800" u="none" cap="none" strike="noStrike">
                <a:solidFill>
                  <a:schemeClr val="dk2"/>
                </a:solidFill>
                <a:latin typeface="Avenir"/>
                <a:ea typeface="Avenir"/>
                <a:cs typeface="Avenir"/>
                <a:sym typeface="Avenir"/>
              </a:defRPr>
            </a:lvl1pPr>
            <a:lvl2pPr indent="-317500" lvl="1" marL="9144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2pPr>
            <a:lvl3pPr indent="-317500" lvl="2" marL="13716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3pPr>
            <a:lvl4pPr indent="-317500" lvl="3" marL="18288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4pPr>
            <a:lvl5pPr indent="-317500" lvl="4" marL="22860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5pPr>
            <a:lvl6pPr indent="-317500" lvl="5" marL="27432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6pPr>
            <a:lvl7pPr indent="-317500" lvl="6" marL="32004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7pPr>
            <a:lvl8pPr indent="-317500" lvl="7" marL="36576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8pPr>
            <a:lvl9pPr indent="-317500" lvl="8" marL="4114800" marR="0" rtl="0" algn="l">
              <a:lnSpc>
                <a:spcPct val="115000"/>
              </a:lnSpc>
              <a:spcBef>
                <a:spcPts val="0"/>
              </a:spcBef>
              <a:spcAft>
                <a:spcPts val="0"/>
              </a:spcAft>
              <a:buClr>
                <a:schemeClr val="dk2"/>
              </a:buClr>
              <a:buSzPts val="1400"/>
              <a:buFont typeface="Avenir"/>
              <a:buChar char="■"/>
              <a:defRPr b="0" i="0" sz="1400" u="none" cap="none" strike="noStrike">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43.png"/><Relationship Id="rId6"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39.png"/><Relationship Id="rId7"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37.png"/><Relationship Id="rId5" Type="http://schemas.openxmlformats.org/officeDocument/2006/relationships/image" Target="../media/image48.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4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41.png"/><Relationship Id="rId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ctrTitle"/>
          </p:nvPr>
        </p:nvSpPr>
        <p:spPr>
          <a:xfrm>
            <a:off x="538350" y="1818411"/>
            <a:ext cx="8067300" cy="1625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700">
                <a:solidFill>
                  <a:srgbClr val="003057"/>
                </a:solidFill>
                <a:latin typeface="Avenir"/>
                <a:ea typeface="Avenir"/>
                <a:cs typeface="Avenir"/>
                <a:sym typeface="Avenir"/>
              </a:rPr>
              <a:t>Minimizing Patient Acquisition Costs</a:t>
            </a:r>
            <a:endParaRPr sz="4700">
              <a:solidFill>
                <a:srgbClr val="003057"/>
              </a:solidFill>
              <a:latin typeface="Avenir"/>
              <a:ea typeface="Avenir"/>
              <a:cs typeface="Avenir"/>
              <a:sym typeface="Avenir"/>
            </a:endParaRPr>
          </a:p>
        </p:txBody>
      </p:sp>
      <p:sp>
        <p:nvSpPr>
          <p:cNvPr id="150" name="Google Shape;150;p29"/>
          <p:cNvSpPr txBox="1"/>
          <p:nvPr>
            <p:ph idx="1" type="subTitle"/>
          </p:nvPr>
        </p:nvSpPr>
        <p:spPr>
          <a:xfrm>
            <a:off x="311700" y="3487140"/>
            <a:ext cx="8520600" cy="665700"/>
          </a:xfrm>
          <a:prstGeom prst="rect">
            <a:avLst/>
          </a:prstGeom>
        </p:spPr>
        <p:txBody>
          <a:bodyPr anchorCtr="0" anchor="t" bIns="91425" lIns="91425" spcFirstLastPara="1" rIns="91425" wrap="square" tIns="91425">
            <a:normAutofit/>
          </a:bodyPr>
          <a:lstStyle/>
          <a:p>
            <a:pPr indent="0" lvl="0" marL="0" rtl="0" algn="ctr">
              <a:lnSpc>
                <a:spcPct val="60000"/>
              </a:lnSpc>
              <a:spcBef>
                <a:spcPts val="0"/>
              </a:spcBef>
              <a:spcAft>
                <a:spcPts val="0"/>
              </a:spcAft>
              <a:buSzPts val="935"/>
              <a:buNone/>
            </a:pPr>
            <a:r>
              <a:rPr lang="en" sz="1480">
                <a:solidFill>
                  <a:srgbClr val="003057"/>
                </a:solidFill>
              </a:rPr>
              <a:t>Jonathan</a:t>
            </a:r>
            <a:r>
              <a:rPr lang="en" sz="1480">
                <a:solidFill>
                  <a:srgbClr val="003057"/>
                </a:solidFill>
                <a:latin typeface="Avenir"/>
                <a:ea typeface="Avenir"/>
                <a:cs typeface="Avenir"/>
                <a:sym typeface="Avenir"/>
              </a:rPr>
              <a:t>, Kristen, Matt</a:t>
            </a:r>
            <a:endParaRPr sz="1480">
              <a:solidFill>
                <a:srgbClr val="003057"/>
              </a:solidFill>
              <a:latin typeface="Avenir"/>
              <a:ea typeface="Avenir"/>
              <a:cs typeface="Avenir"/>
              <a:sym typeface="Avenir"/>
            </a:endParaRPr>
          </a:p>
          <a:p>
            <a:pPr indent="0" lvl="0" marL="0" rtl="0" algn="ctr">
              <a:lnSpc>
                <a:spcPct val="60000"/>
              </a:lnSpc>
              <a:spcBef>
                <a:spcPts val="0"/>
              </a:spcBef>
              <a:spcAft>
                <a:spcPts val="0"/>
              </a:spcAft>
              <a:buSzPts val="935"/>
              <a:buNone/>
            </a:pPr>
            <a:r>
              <a:t/>
            </a:r>
            <a:endParaRPr sz="1480">
              <a:solidFill>
                <a:srgbClr val="003057"/>
              </a:solidFill>
              <a:latin typeface="Avenir"/>
              <a:ea typeface="Avenir"/>
              <a:cs typeface="Avenir"/>
              <a:sym typeface="Avenir"/>
            </a:endParaRPr>
          </a:p>
          <a:p>
            <a:pPr indent="0" lvl="0" marL="0" rtl="0" algn="ctr">
              <a:lnSpc>
                <a:spcPct val="60000"/>
              </a:lnSpc>
              <a:spcBef>
                <a:spcPts val="0"/>
              </a:spcBef>
              <a:spcAft>
                <a:spcPts val="0"/>
              </a:spcAft>
              <a:buSzPts val="935"/>
              <a:buNone/>
            </a:pPr>
            <a:r>
              <a:rPr lang="en" sz="1480">
                <a:solidFill>
                  <a:srgbClr val="003057"/>
                </a:solidFill>
                <a:latin typeface="Avenir"/>
                <a:ea typeface="Avenir"/>
                <a:cs typeface="Avenir"/>
                <a:sym typeface="Avenir"/>
              </a:rPr>
              <a:t>5/16/2023</a:t>
            </a:r>
            <a:endParaRPr sz="1480">
              <a:solidFill>
                <a:srgbClr val="003057"/>
              </a:solidFill>
              <a:latin typeface="Avenir"/>
              <a:ea typeface="Avenir"/>
              <a:cs typeface="Avenir"/>
              <a:sym typeface="Avenir"/>
            </a:endParaRPr>
          </a:p>
        </p:txBody>
      </p:sp>
      <p:sp>
        <p:nvSpPr>
          <p:cNvPr id="151" name="Google Shape;151;p29"/>
          <p:cNvSpPr txBox="1"/>
          <p:nvPr/>
        </p:nvSpPr>
        <p:spPr>
          <a:xfrm>
            <a:off x="1387650" y="1501372"/>
            <a:ext cx="63687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900">
                <a:solidFill>
                  <a:srgbClr val="003057"/>
                </a:solidFill>
                <a:latin typeface="Avenir"/>
                <a:ea typeface="Avenir"/>
                <a:cs typeface="Avenir"/>
                <a:sym typeface="Avenir"/>
              </a:rPr>
              <a:t>Marketing Minute: Patients, Profits, and Practices</a:t>
            </a:r>
            <a:endParaRPr sz="2100">
              <a:solidFill>
                <a:srgbClr val="003057"/>
              </a:solidFill>
              <a:latin typeface="Avenir"/>
              <a:ea typeface="Avenir"/>
              <a:cs typeface="Avenir"/>
              <a:sym typeface="Avenir"/>
            </a:endParaRPr>
          </a:p>
        </p:txBody>
      </p:sp>
      <p:pic>
        <p:nvPicPr>
          <p:cNvPr id="152" name="Google Shape;152;p29"/>
          <p:cNvPicPr preferRelativeResize="0"/>
          <p:nvPr/>
        </p:nvPicPr>
        <p:blipFill>
          <a:blip r:embed="rId3">
            <a:alphaModFix/>
          </a:blip>
          <a:stretch>
            <a:fillRect/>
          </a:stretch>
        </p:blipFill>
        <p:spPr>
          <a:xfrm>
            <a:off x="4784825" y="4317925"/>
            <a:ext cx="2677166" cy="457525"/>
          </a:xfrm>
          <a:prstGeom prst="rect">
            <a:avLst/>
          </a:prstGeom>
          <a:noFill/>
          <a:ln>
            <a:noFill/>
          </a:ln>
        </p:spPr>
      </p:pic>
      <p:pic>
        <p:nvPicPr>
          <p:cNvPr id="153" name="Google Shape;153;p29"/>
          <p:cNvPicPr preferRelativeResize="0"/>
          <p:nvPr/>
        </p:nvPicPr>
        <p:blipFill>
          <a:blip r:embed="rId4">
            <a:alphaModFix/>
          </a:blip>
          <a:stretch>
            <a:fillRect/>
          </a:stretch>
        </p:blipFill>
        <p:spPr>
          <a:xfrm>
            <a:off x="3900350" y="130425"/>
            <a:ext cx="1343300" cy="1343300"/>
          </a:xfrm>
          <a:prstGeom prst="rect">
            <a:avLst/>
          </a:prstGeom>
          <a:noFill/>
          <a:ln>
            <a:noFill/>
          </a:ln>
        </p:spPr>
      </p:pic>
      <p:pic>
        <p:nvPicPr>
          <p:cNvPr id="154" name="Google Shape;154;p29"/>
          <p:cNvPicPr preferRelativeResize="0"/>
          <p:nvPr/>
        </p:nvPicPr>
        <p:blipFill>
          <a:blip r:embed="rId5">
            <a:alphaModFix/>
          </a:blip>
          <a:stretch>
            <a:fillRect/>
          </a:stretch>
        </p:blipFill>
        <p:spPr>
          <a:xfrm rot="-5400000">
            <a:off x="-2502614" y="2502612"/>
            <a:ext cx="5143501" cy="138275"/>
          </a:xfrm>
          <a:prstGeom prst="rect">
            <a:avLst/>
          </a:prstGeom>
          <a:noFill/>
          <a:ln>
            <a:noFill/>
          </a:ln>
        </p:spPr>
      </p:pic>
      <p:pic>
        <p:nvPicPr>
          <p:cNvPr id="155" name="Google Shape;155;p29"/>
          <p:cNvPicPr preferRelativeResize="0"/>
          <p:nvPr/>
        </p:nvPicPr>
        <p:blipFill>
          <a:blip r:embed="rId5">
            <a:alphaModFix/>
          </a:blip>
          <a:stretch>
            <a:fillRect/>
          </a:stretch>
        </p:blipFill>
        <p:spPr>
          <a:xfrm rot="5400000">
            <a:off x="6503111" y="2502612"/>
            <a:ext cx="5143501" cy="138275"/>
          </a:xfrm>
          <a:prstGeom prst="rect">
            <a:avLst/>
          </a:prstGeom>
          <a:noFill/>
          <a:ln>
            <a:noFill/>
          </a:ln>
        </p:spPr>
      </p:pic>
      <p:pic>
        <p:nvPicPr>
          <p:cNvPr id="156" name="Google Shape;156;p29"/>
          <p:cNvPicPr preferRelativeResize="0"/>
          <p:nvPr/>
        </p:nvPicPr>
        <p:blipFill>
          <a:blip r:embed="rId6">
            <a:alphaModFix/>
          </a:blip>
          <a:stretch>
            <a:fillRect/>
          </a:stretch>
        </p:blipFill>
        <p:spPr>
          <a:xfrm>
            <a:off x="1592900" y="4213837"/>
            <a:ext cx="2307439" cy="66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8"/>
          <p:cNvPicPr preferRelativeResize="0"/>
          <p:nvPr/>
        </p:nvPicPr>
        <p:blipFill>
          <a:blip r:embed="rId3">
            <a:alphaModFix/>
          </a:blip>
          <a:stretch>
            <a:fillRect/>
          </a:stretch>
        </p:blipFill>
        <p:spPr>
          <a:xfrm>
            <a:off x="200225" y="4617343"/>
            <a:ext cx="1191649" cy="361925"/>
          </a:xfrm>
          <a:prstGeom prst="rect">
            <a:avLst/>
          </a:prstGeom>
          <a:noFill/>
          <a:ln>
            <a:noFill/>
          </a:ln>
        </p:spPr>
      </p:pic>
      <p:sp>
        <p:nvSpPr>
          <p:cNvPr id="244" name="Google Shape;244;p38"/>
          <p:cNvSpPr txBox="1"/>
          <p:nvPr/>
        </p:nvSpPr>
        <p:spPr>
          <a:xfrm>
            <a:off x="1164600" y="294550"/>
            <a:ext cx="68148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200">
                <a:solidFill>
                  <a:srgbClr val="023E52"/>
                </a:solidFill>
                <a:latin typeface="Avenir"/>
                <a:ea typeface="Avenir"/>
                <a:cs typeface="Avenir"/>
                <a:sym typeface="Avenir"/>
              </a:rPr>
              <a:t>The Scheduling Experience Today</a:t>
            </a:r>
            <a:endParaRPr sz="2500">
              <a:solidFill>
                <a:srgbClr val="023E52"/>
              </a:solidFill>
            </a:endParaRPr>
          </a:p>
        </p:txBody>
      </p:sp>
      <p:grpSp>
        <p:nvGrpSpPr>
          <p:cNvPr id="245" name="Google Shape;245;p38"/>
          <p:cNvGrpSpPr/>
          <p:nvPr/>
        </p:nvGrpSpPr>
        <p:grpSpPr>
          <a:xfrm>
            <a:off x="116837" y="751411"/>
            <a:ext cx="8688913" cy="1192539"/>
            <a:chOff x="116837" y="751411"/>
            <a:chExt cx="8688913" cy="1192539"/>
          </a:xfrm>
        </p:grpSpPr>
        <p:sp>
          <p:nvSpPr>
            <p:cNvPr id="246" name="Google Shape;246;p38"/>
            <p:cNvSpPr/>
            <p:nvPr/>
          </p:nvSpPr>
          <p:spPr>
            <a:xfrm>
              <a:off x="6270150" y="951197"/>
              <a:ext cx="2535600" cy="862200"/>
            </a:xfrm>
            <a:prstGeom prst="roundRect">
              <a:avLst>
                <a:gd fmla="val 16667" name="adj"/>
              </a:avLst>
            </a:prstGeom>
            <a:solidFill>
              <a:srgbClr val="79A1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8"/>
            <p:cNvSpPr/>
            <p:nvPr/>
          </p:nvSpPr>
          <p:spPr>
            <a:xfrm>
              <a:off x="1146621" y="1073588"/>
              <a:ext cx="4132800" cy="617400"/>
            </a:xfrm>
            <a:prstGeom prst="roundRect">
              <a:avLst>
                <a:gd fmla="val 16667" name="adj"/>
              </a:avLst>
            </a:prstGeom>
            <a:solidFill>
              <a:srgbClr val="58A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
            <p:cNvSpPr txBox="1"/>
            <p:nvPr/>
          </p:nvSpPr>
          <p:spPr>
            <a:xfrm>
              <a:off x="6270148" y="1068540"/>
              <a:ext cx="2535600" cy="63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Inefficient for patients AND staff Limited to office hours</a:t>
              </a:r>
              <a:endParaRPr b="1" sz="1100">
                <a:solidFill>
                  <a:srgbClr val="FFFFFF"/>
                </a:solidFill>
                <a:latin typeface="Avenir"/>
                <a:ea typeface="Avenir"/>
                <a:cs typeface="Avenir"/>
                <a:sym typeface="Avenir"/>
              </a:endParaRPr>
            </a:p>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Costly to scale</a:t>
              </a:r>
              <a:endParaRPr b="1" sz="1200">
                <a:solidFill>
                  <a:srgbClr val="FFFFFF"/>
                </a:solidFill>
                <a:latin typeface="Avenir"/>
                <a:ea typeface="Avenir"/>
                <a:cs typeface="Avenir"/>
                <a:sym typeface="Avenir"/>
              </a:endParaRPr>
            </a:p>
          </p:txBody>
        </p:sp>
        <p:sp>
          <p:nvSpPr>
            <p:cNvPr id="249" name="Google Shape;249;p38"/>
            <p:cNvSpPr txBox="1"/>
            <p:nvPr/>
          </p:nvSpPr>
          <p:spPr>
            <a:xfrm>
              <a:off x="1146575" y="1067000"/>
              <a:ext cx="4132800" cy="63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FFFFFF"/>
                  </a:solidFill>
                  <a:latin typeface="Avenir"/>
                  <a:ea typeface="Avenir"/>
                  <a:cs typeface="Avenir"/>
                  <a:sym typeface="Avenir"/>
                </a:rPr>
                <a:t>Directed to a phone number on the website </a:t>
              </a:r>
              <a:endParaRPr sz="1200">
                <a:solidFill>
                  <a:srgbClr val="FFFFFF"/>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sz="1200">
                  <a:solidFill>
                    <a:srgbClr val="FFFFFF"/>
                  </a:solidFill>
                  <a:latin typeface="Avenir"/>
                  <a:ea typeface="Avenir"/>
                  <a:cs typeface="Avenir"/>
                  <a:sym typeface="Avenir"/>
                </a:rPr>
                <a:t>to call to schedule an appointment.</a:t>
              </a:r>
              <a:endParaRPr sz="1200">
                <a:solidFill>
                  <a:srgbClr val="FFFFFF"/>
                </a:solidFill>
                <a:latin typeface="Avenir"/>
                <a:ea typeface="Avenir"/>
                <a:cs typeface="Avenir"/>
                <a:sym typeface="Avenir"/>
              </a:endParaRPr>
            </a:p>
          </p:txBody>
        </p:sp>
        <p:cxnSp>
          <p:nvCxnSpPr>
            <p:cNvPr id="250" name="Google Shape;250;p38"/>
            <p:cNvCxnSpPr>
              <a:stCxn id="249" idx="3"/>
            </p:cNvCxnSpPr>
            <p:nvPr/>
          </p:nvCxnSpPr>
          <p:spPr>
            <a:xfrm flipH="1" rot="10800000">
              <a:off x="5279375" y="1377200"/>
              <a:ext cx="733500" cy="5100"/>
            </a:xfrm>
            <a:prstGeom prst="straightConnector1">
              <a:avLst/>
            </a:prstGeom>
            <a:noFill/>
            <a:ln cap="flat" cmpd="sng" w="38100">
              <a:solidFill>
                <a:srgbClr val="58AC96"/>
              </a:solidFill>
              <a:prstDash val="solid"/>
              <a:round/>
              <a:headEnd len="med" w="med" type="none"/>
              <a:tailEnd len="med" w="med" type="triangle"/>
            </a:ln>
          </p:spPr>
        </p:cxnSp>
        <p:pic>
          <p:nvPicPr>
            <p:cNvPr id="251" name="Google Shape;251;p38"/>
            <p:cNvPicPr preferRelativeResize="0"/>
            <p:nvPr/>
          </p:nvPicPr>
          <p:blipFill>
            <a:blip r:embed="rId4">
              <a:alphaModFix/>
            </a:blip>
            <a:stretch>
              <a:fillRect/>
            </a:stretch>
          </p:blipFill>
          <p:spPr>
            <a:xfrm>
              <a:off x="116837" y="751411"/>
              <a:ext cx="974500" cy="936489"/>
            </a:xfrm>
            <a:prstGeom prst="rect">
              <a:avLst/>
            </a:prstGeom>
            <a:noFill/>
            <a:ln>
              <a:noFill/>
            </a:ln>
          </p:spPr>
        </p:pic>
        <p:sp>
          <p:nvSpPr>
            <p:cNvPr id="252" name="Google Shape;252;p38"/>
            <p:cNvSpPr txBox="1"/>
            <p:nvPr/>
          </p:nvSpPr>
          <p:spPr>
            <a:xfrm>
              <a:off x="162488" y="1574650"/>
              <a:ext cx="88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3057"/>
                  </a:solidFill>
                  <a:latin typeface="Avenir"/>
                  <a:ea typeface="Avenir"/>
                  <a:cs typeface="Avenir"/>
                  <a:sym typeface="Avenir"/>
                </a:rPr>
                <a:t>Patient A</a:t>
              </a:r>
              <a:endParaRPr b="1" sz="1200">
                <a:solidFill>
                  <a:srgbClr val="003057"/>
                </a:solidFill>
                <a:latin typeface="Avenir"/>
                <a:ea typeface="Avenir"/>
                <a:cs typeface="Avenir"/>
                <a:sym typeface="Avenir"/>
              </a:endParaRPr>
            </a:p>
          </p:txBody>
        </p:sp>
      </p:grpSp>
      <p:grpSp>
        <p:nvGrpSpPr>
          <p:cNvPr id="253" name="Google Shape;253;p38"/>
          <p:cNvGrpSpPr/>
          <p:nvPr/>
        </p:nvGrpSpPr>
        <p:grpSpPr>
          <a:xfrm>
            <a:off x="116837" y="1983025"/>
            <a:ext cx="8688913" cy="1214763"/>
            <a:chOff x="116837" y="1983025"/>
            <a:chExt cx="8688913" cy="1214763"/>
          </a:xfrm>
        </p:grpSpPr>
        <p:sp>
          <p:nvSpPr>
            <p:cNvPr id="254" name="Google Shape;254;p38"/>
            <p:cNvSpPr/>
            <p:nvPr/>
          </p:nvSpPr>
          <p:spPr>
            <a:xfrm>
              <a:off x="1146621" y="2263039"/>
              <a:ext cx="4132800" cy="617400"/>
            </a:xfrm>
            <a:prstGeom prst="roundRect">
              <a:avLst>
                <a:gd fmla="val 16667" name="adj"/>
              </a:avLst>
            </a:prstGeom>
            <a:solidFill>
              <a:srgbClr val="58AC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8"/>
            <p:cNvSpPr txBox="1"/>
            <p:nvPr/>
          </p:nvSpPr>
          <p:spPr>
            <a:xfrm>
              <a:off x="1146625" y="2235657"/>
              <a:ext cx="4132800" cy="63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FFFFFF"/>
                  </a:solidFill>
                  <a:latin typeface="Avenir"/>
                  <a:ea typeface="Avenir"/>
                  <a:cs typeface="Avenir"/>
                  <a:sym typeface="Avenir"/>
                </a:rPr>
                <a:t>Fills out a ”Request an Appointment” form on </a:t>
              </a:r>
              <a:endParaRPr sz="1200">
                <a:solidFill>
                  <a:srgbClr val="FFFFFF"/>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sz="1200">
                  <a:solidFill>
                    <a:srgbClr val="FFFFFF"/>
                  </a:solidFill>
                  <a:latin typeface="Avenir"/>
                  <a:ea typeface="Avenir"/>
                  <a:cs typeface="Avenir"/>
                  <a:sym typeface="Avenir"/>
                </a:rPr>
                <a:t>practice website. Waits for staff to return the call.</a:t>
              </a:r>
              <a:endParaRPr sz="1200">
                <a:solidFill>
                  <a:srgbClr val="FFFFFF"/>
                </a:solidFill>
                <a:latin typeface="Avenir"/>
                <a:ea typeface="Avenir"/>
                <a:cs typeface="Avenir"/>
                <a:sym typeface="Avenir"/>
              </a:endParaRPr>
            </a:p>
          </p:txBody>
        </p:sp>
        <p:cxnSp>
          <p:nvCxnSpPr>
            <p:cNvPr id="256" name="Google Shape;256;p38"/>
            <p:cNvCxnSpPr/>
            <p:nvPr/>
          </p:nvCxnSpPr>
          <p:spPr>
            <a:xfrm flipH="1" rot="10800000">
              <a:off x="5279375" y="2579013"/>
              <a:ext cx="733500" cy="5100"/>
            </a:xfrm>
            <a:prstGeom prst="straightConnector1">
              <a:avLst/>
            </a:prstGeom>
            <a:noFill/>
            <a:ln cap="flat" cmpd="sng" w="38100">
              <a:solidFill>
                <a:srgbClr val="58AC96"/>
              </a:solidFill>
              <a:prstDash val="solid"/>
              <a:round/>
              <a:headEnd len="med" w="med" type="none"/>
              <a:tailEnd len="med" w="med" type="triangle"/>
            </a:ln>
          </p:spPr>
        </p:cxnSp>
        <p:pic>
          <p:nvPicPr>
            <p:cNvPr id="257" name="Google Shape;257;p38"/>
            <p:cNvPicPr preferRelativeResize="0"/>
            <p:nvPr/>
          </p:nvPicPr>
          <p:blipFill>
            <a:blip r:embed="rId5">
              <a:alphaModFix/>
            </a:blip>
            <a:stretch>
              <a:fillRect/>
            </a:stretch>
          </p:blipFill>
          <p:spPr>
            <a:xfrm>
              <a:off x="116837" y="1983025"/>
              <a:ext cx="974524" cy="936508"/>
            </a:xfrm>
            <a:prstGeom prst="rect">
              <a:avLst/>
            </a:prstGeom>
            <a:noFill/>
            <a:ln>
              <a:noFill/>
            </a:ln>
          </p:spPr>
        </p:pic>
        <p:sp>
          <p:nvSpPr>
            <p:cNvPr id="258" name="Google Shape;258;p38"/>
            <p:cNvSpPr txBox="1"/>
            <p:nvPr/>
          </p:nvSpPr>
          <p:spPr>
            <a:xfrm>
              <a:off x="162488" y="2828488"/>
              <a:ext cx="88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3057"/>
                  </a:solidFill>
                  <a:latin typeface="Avenir"/>
                  <a:ea typeface="Avenir"/>
                  <a:cs typeface="Avenir"/>
                  <a:sym typeface="Avenir"/>
                </a:rPr>
                <a:t>Patient B</a:t>
              </a:r>
              <a:endParaRPr b="1" sz="1200">
                <a:solidFill>
                  <a:srgbClr val="003057"/>
                </a:solidFill>
                <a:latin typeface="Avenir"/>
                <a:ea typeface="Avenir"/>
                <a:cs typeface="Avenir"/>
                <a:sym typeface="Avenir"/>
              </a:endParaRPr>
            </a:p>
          </p:txBody>
        </p:sp>
        <p:sp>
          <p:nvSpPr>
            <p:cNvPr id="259" name="Google Shape;259;p38"/>
            <p:cNvSpPr/>
            <p:nvPr/>
          </p:nvSpPr>
          <p:spPr>
            <a:xfrm>
              <a:off x="6270150" y="2057322"/>
              <a:ext cx="2535600" cy="862200"/>
            </a:xfrm>
            <a:prstGeom prst="roundRect">
              <a:avLst>
                <a:gd fmla="val 16667" name="adj"/>
              </a:avLst>
            </a:prstGeom>
            <a:solidFill>
              <a:srgbClr val="79A1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8"/>
            <p:cNvSpPr txBox="1"/>
            <p:nvPr/>
          </p:nvSpPr>
          <p:spPr>
            <a:xfrm>
              <a:off x="6270148" y="2173115"/>
              <a:ext cx="2535600" cy="63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Inefficient for patients AND staff Decreased patient acquisition </a:t>
              </a:r>
              <a:endParaRPr b="1" sz="1100">
                <a:solidFill>
                  <a:srgbClr val="FFFFFF"/>
                </a:solidFill>
                <a:latin typeface="Avenir"/>
                <a:ea typeface="Avenir"/>
                <a:cs typeface="Avenir"/>
                <a:sym typeface="Avenir"/>
              </a:endParaRPr>
            </a:p>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Costly to scale</a:t>
              </a:r>
              <a:endParaRPr b="1" sz="1100">
                <a:solidFill>
                  <a:srgbClr val="FFFFFF"/>
                </a:solidFill>
                <a:latin typeface="Avenir"/>
                <a:ea typeface="Avenir"/>
                <a:cs typeface="Avenir"/>
                <a:sym typeface="Avenir"/>
              </a:endParaRPr>
            </a:p>
          </p:txBody>
        </p:sp>
      </p:grpSp>
      <p:grpSp>
        <p:nvGrpSpPr>
          <p:cNvPr id="261" name="Google Shape;261;p38"/>
          <p:cNvGrpSpPr/>
          <p:nvPr/>
        </p:nvGrpSpPr>
        <p:grpSpPr>
          <a:xfrm>
            <a:off x="162463" y="3308939"/>
            <a:ext cx="8643288" cy="1142711"/>
            <a:chOff x="162463" y="3308939"/>
            <a:chExt cx="8643288" cy="1142711"/>
          </a:xfrm>
        </p:grpSpPr>
        <p:sp>
          <p:nvSpPr>
            <p:cNvPr id="262" name="Google Shape;262;p38"/>
            <p:cNvSpPr/>
            <p:nvPr/>
          </p:nvSpPr>
          <p:spPr>
            <a:xfrm>
              <a:off x="1146621" y="3515886"/>
              <a:ext cx="4132800" cy="617400"/>
            </a:xfrm>
            <a:prstGeom prst="roundRect">
              <a:avLst>
                <a:gd fmla="val 16667" name="adj"/>
              </a:avLst>
            </a:prstGeom>
            <a:solidFill>
              <a:srgbClr val="58A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txBox="1"/>
            <p:nvPr/>
          </p:nvSpPr>
          <p:spPr>
            <a:xfrm>
              <a:off x="1146625" y="3512919"/>
              <a:ext cx="4132800" cy="617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FFFFFF"/>
                  </a:solidFill>
                  <a:latin typeface="Avenir"/>
                  <a:ea typeface="Avenir"/>
                  <a:cs typeface="Avenir"/>
                  <a:sym typeface="Avenir"/>
                </a:rPr>
                <a:t>Books an appointment online, uploads insurance information. Information sent to PM System.</a:t>
              </a:r>
              <a:endParaRPr sz="1200">
                <a:solidFill>
                  <a:srgbClr val="FFFFFF"/>
                </a:solidFill>
                <a:latin typeface="Avenir"/>
                <a:ea typeface="Avenir"/>
                <a:cs typeface="Avenir"/>
                <a:sym typeface="Avenir"/>
              </a:endParaRPr>
            </a:p>
          </p:txBody>
        </p:sp>
        <p:cxnSp>
          <p:nvCxnSpPr>
            <p:cNvPr id="264" name="Google Shape;264;p38"/>
            <p:cNvCxnSpPr/>
            <p:nvPr/>
          </p:nvCxnSpPr>
          <p:spPr>
            <a:xfrm flipH="1" rot="10800000">
              <a:off x="5279375" y="3819525"/>
              <a:ext cx="733500" cy="5100"/>
            </a:xfrm>
            <a:prstGeom prst="straightConnector1">
              <a:avLst/>
            </a:prstGeom>
            <a:noFill/>
            <a:ln cap="flat" cmpd="sng" w="38100">
              <a:solidFill>
                <a:srgbClr val="58AC96"/>
              </a:solidFill>
              <a:prstDash val="solid"/>
              <a:round/>
              <a:headEnd len="med" w="med" type="none"/>
              <a:tailEnd len="med" w="med" type="triangle"/>
            </a:ln>
          </p:spPr>
        </p:cxnSp>
        <p:pic>
          <p:nvPicPr>
            <p:cNvPr id="265" name="Google Shape;265;p38"/>
            <p:cNvPicPr preferRelativeResize="0"/>
            <p:nvPr/>
          </p:nvPicPr>
          <p:blipFill>
            <a:blip r:embed="rId6">
              <a:alphaModFix/>
            </a:blip>
            <a:stretch>
              <a:fillRect/>
            </a:stretch>
          </p:blipFill>
          <p:spPr>
            <a:xfrm>
              <a:off x="162499" y="3308939"/>
              <a:ext cx="883200" cy="848760"/>
            </a:xfrm>
            <a:prstGeom prst="rect">
              <a:avLst/>
            </a:prstGeom>
            <a:noFill/>
            <a:ln>
              <a:noFill/>
            </a:ln>
          </p:spPr>
        </p:pic>
        <p:sp>
          <p:nvSpPr>
            <p:cNvPr id="266" name="Google Shape;266;p38"/>
            <p:cNvSpPr txBox="1"/>
            <p:nvPr/>
          </p:nvSpPr>
          <p:spPr>
            <a:xfrm>
              <a:off x="162463" y="4082350"/>
              <a:ext cx="88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3057"/>
                  </a:solidFill>
                  <a:latin typeface="Avenir"/>
                  <a:ea typeface="Avenir"/>
                  <a:cs typeface="Avenir"/>
                  <a:sym typeface="Avenir"/>
                </a:rPr>
                <a:t>Patient C</a:t>
              </a:r>
              <a:endParaRPr b="1" sz="1200">
                <a:solidFill>
                  <a:srgbClr val="003057"/>
                </a:solidFill>
                <a:latin typeface="Avenir"/>
                <a:ea typeface="Avenir"/>
                <a:cs typeface="Avenir"/>
                <a:sym typeface="Avenir"/>
              </a:endParaRPr>
            </a:p>
          </p:txBody>
        </p:sp>
        <p:sp>
          <p:nvSpPr>
            <p:cNvPr id="267" name="Google Shape;267;p38"/>
            <p:cNvSpPr/>
            <p:nvPr/>
          </p:nvSpPr>
          <p:spPr>
            <a:xfrm>
              <a:off x="6270150" y="3393472"/>
              <a:ext cx="2535600" cy="862200"/>
            </a:xfrm>
            <a:prstGeom prst="roundRect">
              <a:avLst>
                <a:gd fmla="val 16667" name="adj"/>
              </a:avLst>
            </a:prstGeom>
            <a:solidFill>
              <a:srgbClr val="79A1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8"/>
            <p:cNvSpPr txBox="1"/>
            <p:nvPr/>
          </p:nvSpPr>
          <p:spPr>
            <a:xfrm>
              <a:off x="6270148" y="3527090"/>
              <a:ext cx="2535600" cy="63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Efficient for patients</a:t>
              </a:r>
              <a:endParaRPr b="1" sz="1100">
                <a:solidFill>
                  <a:srgbClr val="FFFFFF"/>
                </a:solidFill>
                <a:latin typeface="Avenir"/>
                <a:ea typeface="Avenir"/>
                <a:cs typeface="Avenir"/>
                <a:sym typeface="Avenir"/>
              </a:endParaRPr>
            </a:p>
            <a:p>
              <a:pPr indent="0" lvl="0" marL="0" rtl="0" algn="ctr">
                <a:lnSpc>
                  <a:spcPct val="115000"/>
                </a:lnSpc>
                <a:spcBef>
                  <a:spcPts val="0"/>
                </a:spcBef>
                <a:spcAft>
                  <a:spcPts val="0"/>
                </a:spcAft>
                <a:buNone/>
              </a:pPr>
              <a:r>
                <a:rPr b="1" lang="en" sz="1100">
                  <a:solidFill>
                    <a:srgbClr val="FFFFFF"/>
                  </a:solidFill>
                  <a:latin typeface="Avenir"/>
                  <a:ea typeface="Avenir"/>
                  <a:cs typeface="Avenir"/>
                  <a:sym typeface="Avenir"/>
                </a:rPr>
                <a:t>AND staff</a:t>
              </a:r>
              <a:endParaRPr b="1" sz="1100">
                <a:solidFill>
                  <a:srgbClr val="FFFFFF"/>
                </a:solidFill>
                <a:latin typeface="Avenir"/>
                <a:ea typeface="Avenir"/>
                <a:cs typeface="Avenir"/>
                <a:sym typeface="Aveni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nvSpPr>
        <p:spPr>
          <a:xfrm>
            <a:off x="1185675" y="961688"/>
            <a:ext cx="70065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023E52"/>
              </a:buClr>
              <a:buSzPts val="1400"/>
              <a:buFont typeface="Avenir"/>
              <a:buAutoNum type="arabicPeriod"/>
            </a:pPr>
            <a:r>
              <a:rPr lang="en">
                <a:solidFill>
                  <a:srgbClr val="023E52"/>
                </a:solidFill>
                <a:latin typeface="Avenir"/>
                <a:ea typeface="Avenir"/>
                <a:cs typeface="Avenir"/>
                <a:sym typeface="Avenir"/>
              </a:rPr>
              <a:t>Streamline marketing efforts with a cost-efficient approach.</a:t>
            </a:r>
            <a:endParaRPr>
              <a:solidFill>
                <a:srgbClr val="023E52"/>
              </a:solidFill>
              <a:latin typeface="Avenir"/>
              <a:ea typeface="Avenir"/>
              <a:cs typeface="Avenir"/>
              <a:sym typeface="Avenir"/>
            </a:endParaRPr>
          </a:p>
          <a:p>
            <a:pPr indent="-317500" lvl="0" marL="457200" rtl="0" algn="l">
              <a:lnSpc>
                <a:spcPct val="115000"/>
              </a:lnSpc>
              <a:spcBef>
                <a:spcPts val="0"/>
              </a:spcBef>
              <a:spcAft>
                <a:spcPts val="0"/>
              </a:spcAft>
              <a:buClr>
                <a:srgbClr val="023E52"/>
              </a:buClr>
              <a:buSzPts val="1400"/>
              <a:buFont typeface="Avenir"/>
              <a:buAutoNum type="arabicPeriod"/>
            </a:pPr>
            <a:r>
              <a:rPr lang="en">
                <a:solidFill>
                  <a:srgbClr val="023E52"/>
                </a:solidFill>
                <a:latin typeface="Avenir"/>
                <a:ea typeface="Avenir"/>
                <a:cs typeface="Avenir"/>
                <a:sym typeface="Avenir"/>
              </a:rPr>
              <a:t>Use self-scheduling solutions to bring in patients 24/7, without burdening staff.</a:t>
            </a:r>
            <a:endParaRPr>
              <a:solidFill>
                <a:srgbClr val="023E52"/>
              </a:solidFill>
              <a:latin typeface="Avenir"/>
              <a:ea typeface="Avenir"/>
              <a:cs typeface="Avenir"/>
              <a:sym typeface="Avenir"/>
            </a:endParaRPr>
          </a:p>
          <a:p>
            <a:pPr indent="-317500" lvl="0" marL="457200" rtl="0" algn="l">
              <a:lnSpc>
                <a:spcPct val="115000"/>
              </a:lnSpc>
              <a:spcBef>
                <a:spcPts val="0"/>
              </a:spcBef>
              <a:spcAft>
                <a:spcPts val="0"/>
              </a:spcAft>
              <a:buClr>
                <a:srgbClr val="023E52"/>
              </a:buClr>
              <a:buSzPts val="1400"/>
              <a:buFont typeface="Avenir"/>
              <a:buAutoNum type="arabicPeriod"/>
            </a:pPr>
            <a:r>
              <a:rPr lang="en">
                <a:solidFill>
                  <a:srgbClr val="023E52"/>
                </a:solidFill>
                <a:latin typeface="Avenir"/>
                <a:ea typeface="Avenir"/>
                <a:cs typeface="Avenir"/>
                <a:sym typeface="Avenir"/>
              </a:rPr>
              <a:t>See more patients (and increase revenue!) </a:t>
            </a:r>
            <a:endParaRPr sz="800">
              <a:latin typeface="Avenir"/>
              <a:ea typeface="Avenir"/>
              <a:cs typeface="Avenir"/>
              <a:sym typeface="Avenir"/>
            </a:endParaRPr>
          </a:p>
        </p:txBody>
      </p:sp>
      <p:pic>
        <p:nvPicPr>
          <p:cNvPr id="274" name="Google Shape;274;p39"/>
          <p:cNvPicPr preferRelativeResize="0"/>
          <p:nvPr/>
        </p:nvPicPr>
        <p:blipFill>
          <a:blip r:embed="rId3">
            <a:alphaModFix/>
          </a:blip>
          <a:stretch>
            <a:fillRect/>
          </a:stretch>
        </p:blipFill>
        <p:spPr>
          <a:xfrm>
            <a:off x="1357706" y="1935700"/>
            <a:ext cx="1657000" cy="1657000"/>
          </a:xfrm>
          <a:prstGeom prst="rect">
            <a:avLst/>
          </a:prstGeom>
          <a:noFill/>
          <a:ln>
            <a:noFill/>
          </a:ln>
        </p:spPr>
      </p:pic>
      <p:pic>
        <p:nvPicPr>
          <p:cNvPr id="275" name="Google Shape;275;p39"/>
          <p:cNvPicPr preferRelativeResize="0"/>
          <p:nvPr/>
        </p:nvPicPr>
        <p:blipFill>
          <a:blip r:embed="rId4">
            <a:alphaModFix/>
          </a:blip>
          <a:stretch>
            <a:fillRect/>
          </a:stretch>
        </p:blipFill>
        <p:spPr>
          <a:xfrm>
            <a:off x="3910225" y="2035325"/>
            <a:ext cx="1557375" cy="1557375"/>
          </a:xfrm>
          <a:prstGeom prst="rect">
            <a:avLst/>
          </a:prstGeom>
          <a:noFill/>
          <a:ln>
            <a:noFill/>
          </a:ln>
        </p:spPr>
      </p:pic>
      <p:pic>
        <p:nvPicPr>
          <p:cNvPr id="276" name="Google Shape;276;p39"/>
          <p:cNvPicPr preferRelativeResize="0"/>
          <p:nvPr/>
        </p:nvPicPr>
        <p:blipFill>
          <a:blip r:embed="rId5">
            <a:alphaModFix/>
          </a:blip>
          <a:stretch>
            <a:fillRect/>
          </a:stretch>
        </p:blipFill>
        <p:spPr>
          <a:xfrm>
            <a:off x="6274327" y="2073750"/>
            <a:ext cx="1843322" cy="1518950"/>
          </a:xfrm>
          <a:prstGeom prst="rect">
            <a:avLst/>
          </a:prstGeom>
          <a:noFill/>
          <a:ln>
            <a:noFill/>
          </a:ln>
        </p:spPr>
      </p:pic>
      <p:sp>
        <p:nvSpPr>
          <p:cNvPr id="277" name="Google Shape;277;p39"/>
          <p:cNvSpPr txBox="1"/>
          <p:nvPr/>
        </p:nvSpPr>
        <p:spPr>
          <a:xfrm>
            <a:off x="6113888" y="3592700"/>
            <a:ext cx="21642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58AC95"/>
                </a:solidFill>
                <a:latin typeface="Avenir"/>
                <a:ea typeface="Avenir"/>
                <a:cs typeface="Avenir"/>
                <a:sym typeface="Avenir"/>
              </a:rPr>
              <a:t>Provide </a:t>
            </a:r>
            <a:endParaRPr b="1" sz="1800">
              <a:solidFill>
                <a:srgbClr val="58AC95"/>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b="1" lang="en" sz="1800">
                <a:solidFill>
                  <a:srgbClr val="58AC95"/>
                </a:solidFill>
                <a:latin typeface="Avenir"/>
                <a:ea typeface="Avenir"/>
                <a:cs typeface="Avenir"/>
                <a:sym typeface="Avenir"/>
              </a:rPr>
              <a:t>More Care</a:t>
            </a:r>
            <a:endParaRPr b="1" sz="1800">
              <a:latin typeface="Avenir"/>
              <a:ea typeface="Avenir"/>
              <a:cs typeface="Avenir"/>
              <a:sym typeface="Avenir"/>
            </a:endParaRPr>
          </a:p>
        </p:txBody>
      </p:sp>
      <p:sp>
        <p:nvSpPr>
          <p:cNvPr id="278" name="Google Shape;278;p39"/>
          <p:cNvSpPr txBox="1"/>
          <p:nvPr/>
        </p:nvSpPr>
        <p:spPr>
          <a:xfrm>
            <a:off x="865919" y="3592700"/>
            <a:ext cx="26406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rgbClr val="58AC95"/>
                </a:solidFill>
                <a:latin typeface="Avenir"/>
                <a:ea typeface="Avenir"/>
                <a:cs typeface="Avenir"/>
                <a:sym typeface="Avenir"/>
              </a:rPr>
              <a:t>Stand Out From Competition</a:t>
            </a:r>
            <a:endParaRPr b="1" sz="1800">
              <a:latin typeface="Avenir"/>
              <a:ea typeface="Avenir"/>
              <a:cs typeface="Avenir"/>
              <a:sym typeface="Avenir"/>
            </a:endParaRPr>
          </a:p>
        </p:txBody>
      </p:sp>
      <p:sp>
        <p:nvSpPr>
          <p:cNvPr id="279" name="Google Shape;279;p39"/>
          <p:cNvSpPr txBox="1"/>
          <p:nvPr/>
        </p:nvSpPr>
        <p:spPr>
          <a:xfrm>
            <a:off x="3606825" y="3592700"/>
            <a:ext cx="21642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rgbClr val="58AC95"/>
                </a:solidFill>
                <a:latin typeface="Avenir"/>
                <a:ea typeface="Avenir"/>
                <a:cs typeface="Avenir"/>
                <a:sym typeface="Avenir"/>
              </a:rPr>
              <a:t>Win New </a:t>
            </a:r>
            <a:endParaRPr b="1" sz="1800">
              <a:solidFill>
                <a:srgbClr val="58AC95"/>
              </a:solidFill>
              <a:latin typeface="Avenir"/>
              <a:ea typeface="Avenir"/>
              <a:cs typeface="Avenir"/>
              <a:sym typeface="Avenir"/>
            </a:endParaRPr>
          </a:p>
          <a:p>
            <a:pPr indent="0" lvl="0" marL="0" rtl="0" algn="ctr">
              <a:lnSpc>
                <a:spcPct val="115000"/>
              </a:lnSpc>
              <a:spcBef>
                <a:spcPts val="0"/>
              </a:spcBef>
              <a:spcAft>
                <a:spcPts val="0"/>
              </a:spcAft>
              <a:buNone/>
            </a:pPr>
            <a:r>
              <a:rPr b="1" lang="en" sz="1800">
                <a:solidFill>
                  <a:srgbClr val="58AC95"/>
                </a:solidFill>
                <a:latin typeface="Avenir"/>
                <a:ea typeface="Avenir"/>
                <a:cs typeface="Avenir"/>
                <a:sym typeface="Avenir"/>
              </a:rPr>
              <a:t>Patients</a:t>
            </a:r>
            <a:endParaRPr b="1" sz="1800">
              <a:latin typeface="Avenir"/>
              <a:ea typeface="Avenir"/>
              <a:cs typeface="Avenir"/>
              <a:sym typeface="Avenir"/>
            </a:endParaRPr>
          </a:p>
        </p:txBody>
      </p:sp>
      <p:pic>
        <p:nvPicPr>
          <p:cNvPr id="280" name="Google Shape;280;p39"/>
          <p:cNvPicPr preferRelativeResize="0"/>
          <p:nvPr/>
        </p:nvPicPr>
        <p:blipFill>
          <a:blip r:embed="rId6">
            <a:alphaModFix/>
          </a:blip>
          <a:stretch>
            <a:fillRect/>
          </a:stretch>
        </p:blipFill>
        <p:spPr>
          <a:xfrm>
            <a:off x="200225" y="4617343"/>
            <a:ext cx="1191649" cy="361925"/>
          </a:xfrm>
          <a:prstGeom prst="rect">
            <a:avLst/>
          </a:prstGeom>
          <a:noFill/>
          <a:ln>
            <a:noFill/>
          </a:ln>
        </p:spPr>
      </p:pic>
      <p:sp>
        <p:nvSpPr>
          <p:cNvPr id="281" name="Google Shape;281;p39"/>
          <p:cNvSpPr txBox="1"/>
          <p:nvPr/>
        </p:nvSpPr>
        <p:spPr>
          <a:xfrm>
            <a:off x="1164600" y="294550"/>
            <a:ext cx="68148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200">
                <a:solidFill>
                  <a:srgbClr val="003057"/>
                </a:solidFill>
                <a:latin typeface="Avenir"/>
                <a:ea typeface="Avenir"/>
                <a:cs typeface="Avenir"/>
                <a:sym typeface="Avenir"/>
              </a:rPr>
              <a:t>A Proven Patient Acquisition Strategy</a:t>
            </a:r>
            <a:endParaRPr sz="2500">
              <a:solidFill>
                <a:srgbClr val="00305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nvPicPr>
        <p:blipFill>
          <a:blip r:embed="rId3">
            <a:alphaModFix/>
          </a:blip>
          <a:stretch>
            <a:fillRect/>
          </a:stretch>
        </p:blipFill>
        <p:spPr>
          <a:xfrm>
            <a:off x="200225" y="4617343"/>
            <a:ext cx="1191649" cy="361925"/>
          </a:xfrm>
          <a:prstGeom prst="rect">
            <a:avLst/>
          </a:prstGeom>
          <a:noFill/>
          <a:ln>
            <a:noFill/>
          </a:ln>
        </p:spPr>
      </p:pic>
      <p:sp>
        <p:nvSpPr>
          <p:cNvPr id="287" name="Google Shape;287;p40"/>
          <p:cNvSpPr txBox="1"/>
          <p:nvPr/>
        </p:nvSpPr>
        <p:spPr>
          <a:xfrm>
            <a:off x="1164600" y="294550"/>
            <a:ext cx="68148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200">
                <a:solidFill>
                  <a:srgbClr val="003057"/>
                </a:solidFill>
                <a:latin typeface="Avenir"/>
                <a:ea typeface="Avenir"/>
                <a:cs typeface="Avenir"/>
                <a:sym typeface="Avenir"/>
              </a:rPr>
              <a:t>Online Scheduling Can Help Maximize Revenue</a:t>
            </a:r>
            <a:endParaRPr sz="2500">
              <a:solidFill>
                <a:srgbClr val="003057"/>
              </a:solidFill>
            </a:endParaRPr>
          </a:p>
        </p:txBody>
      </p:sp>
      <p:pic>
        <p:nvPicPr>
          <p:cNvPr id="288" name="Google Shape;288;p40"/>
          <p:cNvPicPr preferRelativeResize="0"/>
          <p:nvPr/>
        </p:nvPicPr>
        <p:blipFill rotWithShape="1">
          <a:blip r:embed="rId4">
            <a:alphaModFix/>
          </a:blip>
          <a:srcRect b="0" l="12831" r="14095" t="0"/>
          <a:stretch/>
        </p:blipFill>
        <p:spPr>
          <a:xfrm>
            <a:off x="5087553" y="3146938"/>
            <a:ext cx="1058129" cy="1391525"/>
          </a:xfrm>
          <a:prstGeom prst="rect">
            <a:avLst/>
          </a:prstGeom>
          <a:noFill/>
          <a:ln>
            <a:noFill/>
          </a:ln>
        </p:spPr>
      </p:pic>
      <p:sp>
        <p:nvSpPr>
          <p:cNvPr id="289" name="Google Shape;289;p40"/>
          <p:cNvSpPr txBox="1"/>
          <p:nvPr/>
        </p:nvSpPr>
        <p:spPr>
          <a:xfrm>
            <a:off x="6298531" y="3365550"/>
            <a:ext cx="2023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DFB441"/>
                </a:solidFill>
                <a:latin typeface="Lexend SemiBold"/>
                <a:ea typeface="Lexend SemiBold"/>
                <a:cs typeface="Lexend SemiBold"/>
                <a:sym typeface="Lexend SemiBold"/>
              </a:rPr>
              <a:t>47%</a:t>
            </a:r>
            <a:endParaRPr sz="2200">
              <a:solidFill>
                <a:srgbClr val="DFB441"/>
              </a:solidFill>
              <a:latin typeface="Lexend SemiBold"/>
              <a:ea typeface="Lexend SemiBold"/>
              <a:cs typeface="Lexend SemiBold"/>
              <a:sym typeface="Lexend SemiBold"/>
            </a:endParaRPr>
          </a:p>
          <a:p>
            <a:pPr indent="0" lvl="0" marL="0" rtl="0" algn="l">
              <a:spcBef>
                <a:spcPts val="0"/>
              </a:spcBef>
              <a:spcAft>
                <a:spcPts val="0"/>
              </a:spcAft>
              <a:buNone/>
            </a:pPr>
            <a:r>
              <a:rPr lang="en">
                <a:solidFill>
                  <a:srgbClr val="023E52"/>
                </a:solidFill>
                <a:latin typeface="Avenir"/>
                <a:ea typeface="Avenir"/>
                <a:cs typeface="Avenir"/>
                <a:sym typeface="Avenir"/>
              </a:rPr>
              <a:t>appointments booked </a:t>
            </a:r>
            <a:endParaRPr>
              <a:solidFill>
                <a:srgbClr val="023E52"/>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after hours</a:t>
            </a:r>
            <a:endParaRPr>
              <a:solidFill>
                <a:srgbClr val="023E52"/>
              </a:solidFill>
              <a:latin typeface="Avenir"/>
              <a:ea typeface="Avenir"/>
              <a:cs typeface="Avenir"/>
              <a:sym typeface="Avenir"/>
            </a:endParaRPr>
          </a:p>
        </p:txBody>
      </p:sp>
      <p:pic>
        <p:nvPicPr>
          <p:cNvPr id="290" name="Google Shape;290;p40"/>
          <p:cNvPicPr preferRelativeResize="0"/>
          <p:nvPr/>
        </p:nvPicPr>
        <p:blipFill>
          <a:blip r:embed="rId5">
            <a:alphaModFix/>
          </a:blip>
          <a:stretch>
            <a:fillRect/>
          </a:stretch>
        </p:blipFill>
        <p:spPr>
          <a:xfrm>
            <a:off x="4871276" y="1028700"/>
            <a:ext cx="1448026" cy="1873398"/>
          </a:xfrm>
          <a:prstGeom prst="rect">
            <a:avLst/>
          </a:prstGeom>
          <a:noFill/>
          <a:ln>
            <a:noFill/>
          </a:ln>
        </p:spPr>
      </p:pic>
      <p:sp>
        <p:nvSpPr>
          <p:cNvPr id="291" name="Google Shape;291;p40"/>
          <p:cNvSpPr txBox="1"/>
          <p:nvPr/>
        </p:nvSpPr>
        <p:spPr>
          <a:xfrm>
            <a:off x="6298531" y="1103500"/>
            <a:ext cx="17694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51A28B"/>
                </a:solidFill>
                <a:latin typeface="Lexend SemiBold"/>
                <a:ea typeface="Lexend SemiBold"/>
                <a:cs typeface="Lexend SemiBold"/>
                <a:sym typeface="Lexend SemiBold"/>
              </a:rPr>
              <a:t>24</a:t>
            </a:r>
            <a:r>
              <a:rPr lang="en" sz="2200">
                <a:solidFill>
                  <a:srgbClr val="51A28B"/>
                </a:solidFill>
                <a:latin typeface="Lexend SemiBold"/>
                <a:ea typeface="Lexend SemiBold"/>
                <a:cs typeface="Lexend SemiBold"/>
                <a:sym typeface="Lexend SemiBold"/>
              </a:rPr>
              <a:t>%</a:t>
            </a:r>
            <a:endParaRPr sz="2200">
              <a:solidFill>
                <a:srgbClr val="51A28B"/>
              </a:solidFill>
              <a:latin typeface="Lexend SemiBold"/>
              <a:ea typeface="Lexend SemiBold"/>
              <a:cs typeface="Lexend SemiBold"/>
              <a:sym typeface="Lexend SemiBold"/>
            </a:endParaRPr>
          </a:p>
          <a:p>
            <a:pPr indent="0" lvl="0" marL="0" rtl="0" algn="l">
              <a:spcBef>
                <a:spcPts val="0"/>
              </a:spcBef>
              <a:spcAft>
                <a:spcPts val="0"/>
              </a:spcAft>
              <a:buNone/>
            </a:pPr>
            <a:r>
              <a:rPr lang="en">
                <a:solidFill>
                  <a:srgbClr val="023E52"/>
                </a:solidFill>
                <a:latin typeface="Avenir"/>
                <a:ea typeface="Avenir"/>
                <a:cs typeface="Avenir"/>
                <a:sym typeface="Avenir"/>
              </a:rPr>
              <a:t>new patients </a:t>
            </a:r>
            <a:endParaRPr>
              <a:solidFill>
                <a:srgbClr val="023E52"/>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scheduled online</a:t>
            </a:r>
            <a:endParaRPr>
              <a:solidFill>
                <a:srgbClr val="023E52"/>
              </a:solidFill>
              <a:latin typeface="Avenir"/>
              <a:ea typeface="Avenir"/>
              <a:cs typeface="Avenir"/>
              <a:sym typeface="Avenir"/>
            </a:endParaRPr>
          </a:p>
          <a:p>
            <a:pPr indent="0" lvl="0" marL="0" rtl="0" algn="l">
              <a:spcBef>
                <a:spcPts val="0"/>
              </a:spcBef>
              <a:spcAft>
                <a:spcPts val="0"/>
              </a:spcAft>
              <a:buNone/>
            </a:pPr>
            <a:r>
              <a:rPr lang="en" sz="2200">
                <a:solidFill>
                  <a:srgbClr val="1B7085"/>
                </a:solidFill>
                <a:latin typeface="Lexend SemiBold"/>
                <a:ea typeface="Lexend SemiBold"/>
                <a:cs typeface="Lexend SemiBold"/>
                <a:sym typeface="Lexend SemiBold"/>
              </a:rPr>
              <a:t>76%</a:t>
            </a:r>
            <a:endParaRPr sz="2200">
              <a:solidFill>
                <a:srgbClr val="1B7085"/>
              </a:solidFill>
              <a:latin typeface="Lexend SemiBold"/>
              <a:ea typeface="Lexend SemiBold"/>
              <a:cs typeface="Lexend SemiBold"/>
              <a:sym typeface="Lexend SemiBold"/>
            </a:endParaRPr>
          </a:p>
          <a:p>
            <a:pPr indent="0" lvl="0" marL="0" rtl="0" algn="l">
              <a:spcBef>
                <a:spcPts val="0"/>
              </a:spcBef>
              <a:spcAft>
                <a:spcPts val="0"/>
              </a:spcAft>
              <a:buNone/>
            </a:pPr>
            <a:r>
              <a:rPr lang="en">
                <a:solidFill>
                  <a:srgbClr val="023E52"/>
                </a:solidFill>
                <a:latin typeface="Avenir"/>
                <a:ea typeface="Avenir"/>
                <a:cs typeface="Avenir"/>
                <a:sym typeface="Avenir"/>
              </a:rPr>
              <a:t>established patients </a:t>
            </a:r>
            <a:endParaRPr>
              <a:solidFill>
                <a:srgbClr val="023E5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scheduled online</a:t>
            </a:r>
            <a:endParaRPr sz="2200">
              <a:solidFill>
                <a:srgbClr val="DFB441"/>
              </a:solidFill>
              <a:latin typeface="Lexend SemiBold"/>
              <a:ea typeface="Lexend SemiBold"/>
              <a:cs typeface="Lexend SemiBold"/>
              <a:sym typeface="Lexend SemiBold"/>
            </a:endParaRPr>
          </a:p>
        </p:txBody>
      </p:sp>
      <p:pic>
        <p:nvPicPr>
          <p:cNvPr id="292" name="Google Shape;292;p40"/>
          <p:cNvPicPr preferRelativeResize="0"/>
          <p:nvPr/>
        </p:nvPicPr>
        <p:blipFill>
          <a:blip r:embed="rId6">
            <a:alphaModFix/>
          </a:blip>
          <a:stretch>
            <a:fillRect/>
          </a:stretch>
        </p:blipFill>
        <p:spPr>
          <a:xfrm>
            <a:off x="822265" y="1263985"/>
            <a:ext cx="1448025" cy="1391529"/>
          </a:xfrm>
          <a:prstGeom prst="rect">
            <a:avLst/>
          </a:prstGeom>
          <a:noFill/>
          <a:ln>
            <a:noFill/>
          </a:ln>
        </p:spPr>
      </p:pic>
      <p:sp>
        <p:nvSpPr>
          <p:cNvPr id="293" name="Google Shape;293;p40"/>
          <p:cNvSpPr txBox="1"/>
          <p:nvPr/>
        </p:nvSpPr>
        <p:spPr>
          <a:xfrm>
            <a:off x="2343013" y="1267050"/>
            <a:ext cx="2019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23E52"/>
                </a:solidFill>
                <a:latin typeface="Avenir"/>
                <a:ea typeface="Avenir"/>
                <a:cs typeface="Avenir"/>
                <a:sym typeface="Avenir"/>
              </a:rPr>
              <a:t>One online scheduling </a:t>
            </a:r>
            <a:endParaRPr>
              <a:solidFill>
                <a:srgbClr val="023E52"/>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client saw a </a:t>
            </a:r>
            <a:endParaRPr>
              <a:solidFill>
                <a:srgbClr val="023E52"/>
              </a:solidFill>
              <a:latin typeface="Avenir"/>
              <a:ea typeface="Avenir"/>
              <a:cs typeface="Avenir"/>
              <a:sym typeface="Avenir"/>
            </a:endParaRPr>
          </a:p>
          <a:p>
            <a:pPr indent="0" lvl="0" marL="0" rtl="0" algn="l">
              <a:spcBef>
                <a:spcPts val="0"/>
              </a:spcBef>
              <a:spcAft>
                <a:spcPts val="0"/>
              </a:spcAft>
              <a:buNone/>
            </a:pPr>
            <a:r>
              <a:rPr lang="en" sz="2200">
                <a:solidFill>
                  <a:srgbClr val="A2C569"/>
                </a:solidFill>
                <a:latin typeface="Lexend SemiBold"/>
                <a:ea typeface="Lexend SemiBold"/>
                <a:cs typeface="Lexend SemiBold"/>
                <a:sym typeface="Lexend SemiBold"/>
              </a:rPr>
              <a:t>590%</a:t>
            </a:r>
            <a:endParaRPr>
              <a:solidFill>
                <a:srgbClr val="A2C569"/>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increase in new </a:t>
            </a:r>
            <a:endParaRPr>
              <a:solidFill>
                <a:srgbClr val="023E52"/>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patient acquisition</a:t>
            </a:r>
            <a:endParaRPr>
              <a:solidFill>
                <a:srgbClr val="023E52"/>
              </a:solidFill>
              <a:latin typeface="Avenir"/>
              <a:ea typeface="Avenir"/>
              <a:cs typeface="Avenir"/>
              <a:sym typeface="Avenir"/>
            </a:endParaRPr>
          </a:p>
        </p:txBody>
      </p:sp>
      <p:pic>
        <p:nvPicPr>
          <p:cNvPr id="294" name="Google Shape;294;p40"/>
          <p:cNvPicPr preferRelativeResize="0"/>
          <p:nvPr/>
        </p:nvPicPr>
        <p:blipFill>
          <a:blip r:embed="rId7">
            <a:alphaModFix/>
          </a:blip>
          <a:stretch>
            <a:fillRect/>
          </a:stretch>
        </p:blipFill>
        <p:spPr>
          <a:xfrm>
            <a:off x="900215" y="3055712"/>
            <a:ext cx="1292125" cy="1241700"/>
          </a:xfrm>
          <a:prstGeom prst="rect">
            <a:avLst/>
          </a:prstGeom>
          <a:noFill/>
          <a:ln>
            <a:noFill/>
          </a:ln>
        </p:spPr>
      </p:pic>
      <p:sp>
        <p:nvSpPr>
          <p:cNvPr id="295" name="Google Shape;295;p40"/>
          <p:cNvSpPr txBox="1"/>
          <p:nvPr/>
        </p:nvSpPr>
        <p:spPr>
          <a:xfrm>
            <a:off x="2343013" y="2814663"/>
            <a:ext cx="20199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6E99EC"/>
                </a:solidFill>
                <a:latin typeface="Lexend SemiBold"/>
                <a:ea typeface="Lexend SemiBold"/>
                <a:cs typeface="Lexend SemiBold"/>
                <a:sym typeface="Lexend SemiBold"/>
              </a:rPr>
              <a:t>68</a:t>
            </a:r>
            <a:r>
              <a:rPr lang="en" sz="2200">
                <a:solidFill>
                  <a:srgbClr val="6E99EC"/>
                </a:solidFill>
                <a:latin typeface="Lexend SemiBold"/>
                <a:ea typeface="Lexend SemiBold"/>
                <a:cs typeface="Lexend SemiBold"/>
                <a:sym typeface="Lexend SemiBold"/>
              </a:rPr>
              <a:t>%</a:t>
            </a:r>
            <a:endParaRPr sz="2200">
              <a:solidFill>
                <a:srgbClr val="6E99EC"/>
              </a:solidFill>
              <a:latin typeface="Lexend SemiBold"/>
              <a:ea typeface="Lexend SemiBold"/>
              <a:cs typeface="Lexend SemiBold"/>
              <a:sym typeface="Lexend SemiBold"/>
            </a:endParaRPr>
          </a:p>
          <a:p>
            <a:pPr indent="0" lvl="0" marL="0" rtl="0" algn="l">
              <a:spcBef>
                <a:spcPts val="0"/>
              </a:spcBef>
              <a:spcAft>
                <a:spcPts val="0"/>
              </a:spcAft>
              <a:buNone/>
            </a:pPr>
            <a:r>
              <a:rPr lang="en">
                <a:solidFill>
                  <a:srgbClr val="023E52"/>
                </a:solidFill>
                <a:latin typeface="Avenir"/>
                <a:ea typeface="Avenir"/>
                <a:cs typeface="Avenir"/>
                <a:sym typeface="Avenir"/>
              </a:rPr>
              <a:t>appointments made </a:t>
            </a:r>
            <a:endParaRPr>
              <a:solidFill>
                <a:srgbClr val="023E52"/>
              </a:solidFill>
              <a:latin typeface="Avenir"/>
              <a:ea typeface="Avenir"/>
              <a:cs typeface="Avenir"/>
              <a:sym typeface="Avenir"/>
            </a:endParaRPr>
          </a:p>
          <a:p>
            <a:pPr indent="0" lvl="0" marL="0" rtl="0" algn="l">
              <a:spcBef>
                <a:spcPts val="0"/>
              </a:spcBef>
              <a:spcAft>
                <a:spcPts val="0"/>
              </a:spcAft>
              <a:buNone/>
            </a:pPr>
            <a:r>
              <a:rPr lang="en">
                <a:solidFill>
                  <a:srgbClr val="023E52"/>
                </a:solidFill>
                <a:latin typeface="Avenir"/>
                <a:ea typeface="Avenir"/>
                <a:cs typeface="Avenir"/>
                <a:sym typeface="Avenir"/>
              </a:rPr>
              <a:t>in advance</a:t>
            </a:r>
            <a:endParaRPr>
              <a:solidFill>
                <a:srgbClr val="023E52"/>
              </a:solidFill>
              <a:latin typeface="Avenir"/>
              <a:ea typeface="Avenir"/>
              <a:cs typeface="Avenir"/>
              <a:sym typeface="Avenir"/>
            </a:endParaRPr>
          </a:p>
          <a:p>
            <a:pPr indent="0" lvl="0" marL="0" rtl="0" algn="l">
              <a:spcBef>
                <a:spcPts val="0"/>
              </a:spcBef>
              <a:spcAft>
                <a:spcPts val="0"/>
              </a:spcAft>
              <a:buNone/>
            </a:pPr>
            <a:r>
              <a:rPr lang="en" sz="2200">
                <a:solidFill>
                  <a:srgbClr val="2C61C8"/>
                </a:solidFill>
                <a:latin typeface="Lexend SemiBold"/>
                <a:ea typeface="Lexend SemiBold"/>
                <a:cs typeface="Lexend SemiBold"/>
                <a:sym typeface="Lexend SemiBold"/>
              </a:rPr>
              <a:t>32</a:t>
            </a:r>
            <a:r>
              <a:rPr lang="en" sz="2200">
                <a:solidFill>
                  <a:srgbClr val="2C61C8"/>
                </a:solidFill>
                <a:latin typeface="Lexend SemiBold"/>
                <a:ea typeface="Lexend SemiBold"/>
                <a:cs typeface="Lexend SemiBold"/>
                <a:sym typeface="Lexend SemiBold"/>
              </a:rPr>
              <a:t>%</a:t>
            </a:r>
            <a:endParaRPr sz="2200">
              <a:solidFill>
                <a:srgbClr val="2C61C8"/>
              </a:solidFill>
              <a:latin typeface="Lexend SemiBold"/>
              <a:ea typeface="Lexend SemiBold"/>
              <a:cs typeface="Lexend SemiBold"/>
              <a:sym typeface="Lexend SemiBold"/>
            </a:endParaRPr>
          </a:p>
          <a:p>
            <a:pPr indent="0" lvl="0" marL="0" rtl="0" algn="l">
              <a:spcBef>
                <a:spcPts val="0"/>
              </a:spcBef>
              <a:spcAft>
                <a:spcPts val="0"/>
              </a:spcAft>
              <a:buNone/>
            </a:pPr>
            <a:r>
              <a:rPr lang="en">
                <a:solidFill>
                  <a:srgbClr val="023E52"/>
                </a:solidFill>
                <a:latin typeface="Avenir"/>
                <a:ea typeface="Avenir"/>
                <a:cs typeface="Avenir"/>
                <a:sym typeface="Avenir"/>
              </a:rPr>
              <a:t>made last-minute appointments</a:t>
            </a:r>
            <a:endParaRPr sz="2200">
              <a:solidFill>
                <a:srgbClr val="DFB441"/>
              </a:solidFill>
              <a:latin typeface="Lexend SemiBold"/>
              <a:ea typeface="Lexend SemiBold"/>
              <a:cs typeface="Lexend SemiBold"/>
              <a:sym typeface="Lexend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nvSpPr>
        <p:spPr>
          <a:xfrm>
            <a:off x="342475" y="1633200"/>
            <a:ext cx="4258800" cy="213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000"/>
              </a:spcBef>
              <a:spcAft>
                <a:spcPts val="0"/>
              </a:spcAft>
              <a:buClr>
                <a:srgbClr val="023E52"/>
              </a:buClr>
              <a:buSzPts val="1400"/>
              <a:buFont typeface="Avenir"/>
              <a:buChar char="●"/>
            </a:pPr>
            <a:r>
              <a:rPr lang="en">
                <a:solidFill>
                  <a:srgbClr val="023E52"/>
                </a:solidFill>
                <a:latin typeface="Avenir"/>
                <a:ea typeface="Avenir"/>
                <a:cs typeface="Avenir"/>
                <a:sym typeface="Avenir"/>
              </a:rPr>
              <a:t>Balance the core needs of your practice while keeping things simple for the patient</a:t>
            </a:r>
            <a:endParaRPr>
              <a:solidFill>
                <a:srgbClr val="023E52"/>
              </a:solidFill>
              <a:latin typeface="Avenir"/>
              <a:ea typeface="Avenir"/>
              <a:cs typeface="Avenir"/>
              <a:sym typeface="Avenir"/>
            </a:endParaRPr>
          </a:p>
          <a:p>
            <a:pPr indent="-317500" lvl="0" marL="457200" rtl="0" algn="l">
              <a:lnSpc>
                <a:spcPct val="115000"/>
              </a:lnSpc>
              <a:spcBef>
                <a:spcPts val="0"/>
              </a:spcBef>
              <a:spcAft>
                <a:spcPts val="0"/>
              </a:spcAft>
              <a:buClr>
                <a:srgbClr val="023E52"/>
              </a:buClr>
              <a:buSzPts val="1400"/>
              <a:buFont typeface="Avenir"/>
              <a:buChar char="●"/>
            </a:pPr>
            <a:r>
              <a:rPr lang="en">
                <a:solidFill>
                  <a:srgbClr val="023E52"/>
                </a:solidFill>
                <a:latin typeface="Avenir"/>
                <a:ea typeface="Avenir"/>
                <a:cs typeface="Avenir"/>
                <a:sym typeface="Avenir"/>
              </a:rPr>
              <a:t>The goal is to create an experience that patients embrace and reduce staff effort</a:t>
            </a:r>
            <a:endParaRPr>
              <a:solidFill>
                <a:srgbClr val="023E52"/>
              </a:solidFill>
              <a:latin typeface="Avenir"/>
              <a:ea typeface="Avenir"/>
              <a:cs typeface="Avenir"/>
              <a:sym typeface="Avenir"/>
            </a:endParaRPr>
          </a:p>
          <a:p>
            <a:pPr indent="-317500" lvl="0" marL="457200" rtl="0" algn="l">
              <a:lnSpc>
                <a:spcPct val="115000"/>
              </a:lnSpc>
              <a:spcBef>
                <a:spcPts val="0"/>
              </a:spcBef>
              <a:spcAft>
                <a:spcPts val="0"/>
              </a:spcAft>
              <a:buClr>
                <a:srgbClr val="023E52"/>
              </a:buClr>
              <a:buSzPts val="1400"/>
              <a:buFont typeface="Avenir"/>
              <a:buChar char="●"/>
            </a:pPr>
            <a:r>
              <a:rPr lang="en">
                <a:solidFill>
                  <a:srgbClr val="023E52"/>
                </a:solidFill>
                <a:latin typeface="Avenir"/>
                <a:ea typeface="Avenir"/>
                <a:cs typeface="Avenir"/>
                <a:sym typeface="Avenir"/>
              </a:rPr>
              <a:t>If it’s easy to use, patients will flock to the solution, which will yield growth in revenue and reduction in staff effort and cost</a:t>
            </a:r>
            <a:endParaRPr>
              <a:solidFill>
                <a:srgbClr val="023E52"/>
              </a:solidFill>
              <a:latin typeface="Avenir"/>
              <a:ea typeface="Avenir"/>
              <a:cs typeface="Avenir"/>
              <a:sym typeface="Avenir"/>
            </a:endParaRPr>
          </a:p>
          <a:p>
            <a:pPr indent="-317500" lvl="0" marL="457200" rtl="0" algn="l">
              <a:lnSpc>
                <a:spcPct val="115000"/>
              </a:lnSpc>
              <a:spcBef>
                <a:spcPts val="0"/>
              </a:spcBef>
              <a:spcAft>
                <a:spcPts val="0"/>
              </a:spcAft>
              <a:buClr>
                <a:srgbClr val="023E52"/>
              </a:buClr>
              <a:buSzPts val="1400"/>
              <a:buFont typeface="Avenir"/>
              <a:buChar char="●"/>
            </a:pPr>
            <a:r>
              <a:rPr b="1" lang="en">
                <a:solidFill>
                  <a:srgbClr val="58AC96"/>
                </a:solidFill>
                <a:latin typeface="Avenir"/>
                <a:ea typeface="Avenir"/>
                <a:cs typeface="Avenir"/>
                <a:sym typeface="Avenir"/>
              </a:rPr>
              <a:t>Remember: Done is far better than perfect!</a:t>
            </a:r>
            <a:endParaRPr sz="800">
              <a:latin typeface="Avenir"/>
              <a:ea typeface="Avenir"/>
              <a:cs typeface="Avenir"/>
              <a:sym typeface="Avenir"/>
            </a:endParaRPr>
          </a:p>
        </p:txBody>
      </p:sp>
      <p:pic>
        <p:nvPicPr>
          <p:cNvPr id="301" name="Google Shape;301;p41"/>
          <p:cNvPicPr preferRelativeResize="0"/>
          <p:nvPr/>
        </p:nvPicPr>
        <p:blipFill>
          <a:blip r:embed="rId3">
            <a:alphaModFix/>
          </a:blip>
          <a:stretch>
            <a:fillRect/>
          </a:stretch>
        </p:blipFill>
        <p:spPr>
          <a:xfrm>
            <a:off x="200225" y="4617343"/>
            <a:ext cx="1191649" cy="361925"/>
          </a:xfrm>
          <a:prstGeom prst="rect">
            <a:avLst/>
          </a:prstGeom>
          <a:noFill/>
          <a:ln>
            <a:noFill/>
          </a:ln>
        </p:spPr>
      </p:pic>
      <p:sp>
        <p:nvSpPr>
          <p:cNvPr id="302" name="Google Shape;302;p41"/>
          <p:cNvSpPr txBox="1"/>
          <p:nvPr/>
        </p:nvSpPr>
        <p:spPr>
          <a:xfrm>
            <a:off x="1164600" y="294550"/>
            <a:ext cx="68148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200">
                <a:solidFill>
                  <a:srgbClr val="003057"/>
                </a:solidFill>
                <a:latin typeface="Avenir"/>
                <a:ea typeface="Avenir"/>
                <a:cs typeface="Avenir"/>
                <a:sym typeface="Avenir"/>
              </a:rPr>
              <a:t>Keys to Success of Implementing a Digital Strategy</a:t>
            </a:r>
            <a:endParaRPr sz="2500">
              <a:solidFill>
                <a:srgbClr val="003057"/>
              </a:solidFill>
            </a:endParaRPr>
          </a:p>
        </p:txBody>
      </p:sp>
      <p:pic>
        <p:nvPicPr>
          <p:cNvPr id="303" name="Google Shape;303;p41"/>
          <p:cNvPicPr preferRelativeResize="0"/>
          <p:nvPr/>
        </p:nvPicPr>
        <p:blipFill rotWithShape="1">
          <a:blip r:embed="rId4">
            <a:alphaModFix/>
          </a:blip>
          <a:srcRect b="4269" l="5747" r="7567" t="4497"/>
          <a:stretch/>
        </p:blipFill>
        <p:spPr>
          <a:xfrm>
            <a:off x="4644550" y="980538"/>
            <a:ext cx="3657601" cy="3699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80"/>
              <a:t>Q</a:t>
            </a:r>
            <a:r>
              <a:rPr lang="en" sz="4280">
                <a:solidFill>
                  <a:srgbClr val="6E99EC"/>
                </a:solidFill>
              </a:rPr>
              <a:t>&amp;</a:t>
            </a:r>
            <a:r>
              <a:rPr lang="en" sz="4280"/>
              <a:t>A</a:t>
            </a:r>
            <a:endParaRPr sz="428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3"/>
          <p:cNvSpPr txBox="1"/>
          <p:nvPr>
            <p:ph type="title"/>
          </p:nvPr>
        </p:nvSpPr>
        <p:spPr>
          <a:xfrm>
            <a:off x="765798" y="559750"/>
            <a:ext cx="5653800" cy="41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Part II</a:t>
            </a:r>
            <a:endParaRPr/>
          </a:p>
        </p:txBody>
      </p:sp>
      <p:sp>
        <p:nvSpPr>
          <p:cNvPr id="314" name="Google Shape;314;p43"/>
          <p:cNvSpPr txBox="1"/>
          <p:nvPr>
            <p:ph idx="1" type="body"/>
          </p:nvPr>
        </p:nvSpPr>
        <p:spPr>
          <a:xfrm>
            <a:off x="765801" y="1192725"/>
            <a:ext cx="8107500" cy="2451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350">
                <a:solidFill>
                  <a:srgbClr val="333333"/>
                </a:solidFill>
                <a:highlight>
                  <a:srgbClr val="FFFFFF"/>
                </a:highlight>
              </a:rPr>
              <a:t>How to Measure the Long Term Value of Patients</a:t>
            </a:r>
            <a:endParaRPr b="1" sz="2350">
              <a:solidFill>
                <a:srgbClr val="333333"/>
              </a:solidFill>
              <a:highlight>
                <a:srgbClr val="FFFFFF"/>
              </a:highlight>
            </a:endParaRPr>
          </a:p>
          <a:p>
            <a:pPr indent="0" lvl="0" marL="0" rtl="0" algn="l">
              <a:spcBef>
                <a:spcPts val="800"/>
              </a:spcBef>
              <a:spcAft>
                <a:spcPts val="0"/>
              </a:spcAft>
              <a:buNone/>
            </a:pPr>
            <a:r>
              <a:rPr lang="en" sz="1550">
                <a:solidFill>
                  <a:srgbClr val="333333"/>
                </a:solidFill>
                <a:highlight>
                  <a:srgbClr val="FFFFFF"/>
                </a:highlight>
              </a:rPr>
              <a:t>May 23rd | 12 PM (et)</a:t>
            </a:r>
            <a:endParaRPr sz="1550">
              <a:solidFill>
                <a:srgbClr val="333333"/>
              </a:solidFill>
              <a:highlight>
                <a:srgbClr val="FFFFFF"/>
              </a:highlight>
            </a:endParaRPr>
          </a:p>
          <a:p>
            <a:pPr indent="0" lvl="0" marL="0" rtl="0" algn="l">
              <a:spcBef>
                <a:spcPts val="800"/>
              </a:spcBef>
              <a:spcAft>
                <a:spcPts val="0"/>
              </a:spcAft>
              <a:buNone/>
            </a:pPr>
            <a:r>
              <a:t/>
            </a:r>
            <a:endParaRPr sz="1550">
              <a:solidFill>
                <a:srgbClr val="333333"/>
              </a:solidFill>
              <a:highlight>
                <a:srgbClr val="FFFFFF"/>
              </a:highlight>
            </a:endParaRPr>
          </a:p>
          <a:p>
            <a:pPr indent="0" lvl="0" marL="0" rtl="0" algn="l">
              <a:spcBef>
                <a:spcPts val="800"/>
              </a:spcBef>
              <a:spcAft>
                <a:spcPts val="0"/>
              </a:spcAft>
              <a:buNone/>
            </a:pPr>
            <a:r>
              <a:t/>
            </a:r>
            <a:endParaRPr sz="1550">
              <a:solidFill>
                <a:srgbClr val="333333"/>
              </a:solidFill>
              <a:highlight>
                <a:srgbClr val="FFFFFF"/>
              </a:highlight>
            </a:endParaRPr>
          </a:p>
          <a:p>
            <a:pPr indent="0" lvl="0" marL="0" rtl="0" algn="l">
              <a:spcBef>
                <a:spcPts val="800"/>
              </a:spcBef>
              <a:spcAft>
                <a:spcPts val="0"/>
              </a:spcAft>
              <a:buNone/>
            </a:pPr>
            <a:r>
              <a:rPr lang="en" sz="1750">
                <a:solidFill>
                  <a:srgbClr val="333333"/>
                </a:solidFill>
                <a:highlight>
                  <a:srgbClr val="FFFFFF"/>
                </a:highlight>
              </a:rPr>
              <a:t>Register Now on LinkedIn!</a:t>
            </a:r>
            <a:endParaRPr sz="1750">
              <a:solidFill>
                <a:srgbClr val="333333"/>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180"/>
              <a:t>Thank You</a:t>
            </a:r>
            <a:endParaRPr sz="318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nvSpPr>
        <p:spPr>
          <a:xfrm>
            <a:off x="508800" y="359800"/>
            <a:ext cx="3639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003057"/>
                </a:solidFill>
                <a:latin typeface="Avenir"/>
                <a:ea typeface="Avenir"/>
                <a:cs typeface="Avenir"/>
                <a:sym typeface="Avenir"/>
              </a:rPr>
              <a:t>Today’s Speakers</a:t>
            </a:r>
            <a:endParaRPr sz="3200">
              <a:solidFill>
                <a:srgbClr val="003057"/>
              </a:solidFill>
              <a:latin typeface="Avenir"/>
              <a:ea typeface="Avenir"/>
              <a:cs typeface="Avenir"/>
              <a:sym typeface="Avenir"/>
            </a:endParaRPr>
          </a:p>
        </p:txBody>
      </p:sp>
      <p:sp>
        <p:nvSpPr>
          <p:cNvPr id="162" name="Google Shape;162;p30"/>
          <p:cNvSpPr txBox="1"/>
          <p:nvPr/>
        </p:nvSpPr>
        <p:spPr>
          <a:xfrm>
            <a:off x="1022000" y="3127325"/>
            <a:ext cx="2514900" cy="1139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rgbClr val="003057"/>
                </a:solidFill>
                <a:latin typeface="Avenir"/>
                <a:ea typeface="Avenir"/>
                <a:cs typeface="Avenir"/>
                <a:sym typeface="Avenir"/>
              </a:rPr>
              <a:t>Jonathan Reese</a:t>
            </a:r>
            <a:endParaRPr sz="1800">
              <a:solidFill>
                <a:srgbClr val="003057"/>
              </a:solidFill>
              <a:latin typeface="Avenir"/>
              <a:ea typeface="Avenir"/>
              <a:cs typeface="Avenir"/>
              <a:sym typeface="Avenir"/>
            </a:endParaRPr>
          </a:p>
          <a:p>
            <a:pPr indent="0" lvl="0" marL="0" rtl="0" algn="ctr">
              <a:lnSpc>
                <a:spcPct val="150000"/>
              </a:lnSpc>
              <a:spcBef>
                <a:spcPts val="0"/>
              </a:spcBef>
              <a:spcAft>
                <a:spcPts val="0"/>
              </a:spcAft>
              <a:buClr>
                <a:schemeClr val="dk1"/>
              </a:buClr>
              <a:buSzPts val="1100"/>
              <a:buFont typeface="Arial"/>
              <a:buNone/>
            </a:pPr>
            <a:r>
              <a:rPr lang="en">
                <a:solidFill>
                  <a:srgbClr val="003057"/>
                </a:solidFill>
                <a:latin typeface="Avenir"/>
                <a:ea typeface="Avenir"/>
                <a:cs typeface="Avenir"/>
                <a:sym typeface="Avenir"/>
              </a:rPr>
              <a:t>Vice President of Marketing</a:t>
            </a:r>
            <a:endParaRPr>
              <a:solidFill>
                <a:srgbClr val="003057"/>
              </a:solidFill>
              <a:latin typeface="Avenir"/>
              <a:ea typeface="Avenir"/>
              <a:cs typeface="Avenir"/>
              <a:sym typeface="Avenir"/>
            </a:endParaRPr>
          </a:p>
          <a:p>
            <a:pPr indent="0" lvl="0" marL="0" rtl="0" algn="ctr">
              <a:lnSpc>
                <a:spcPct val="150000"/>
              </a:lnSpc>
              <a:spcBef>
                <a:spcPts val="0"/>
              </a:spcBef>
              <a:spcAft>
                <a:spcPts val="0"/>
              </a:spcAft>
              <a:buClr>
                <a:schemeClr val="dk1"/>
              </a:buClr>
              <a:buSzPts val="1100"/>
              <a:buFont typeface="Arial"/>
              <a:buNone/>
            </a:pPr>
            <a:r>
              <a:rPr lang="en">
                <a:solidFill>
                  <a:srgbClr val="003057"/>
                </a:solidFill>
                <a:latin typeface="Avenir"/>
                <a:ea typeface="Avenir"/>
                <a:cs typeface="Avenir"/>
                <a:sym typeface="Avenir"/>
              </a:rPr>
              <a:t>SocialClimb</a:t>
            </a:r>
            <a:endParaRPr sz="1800">
              <a:solidFill>
                <a:srgbClr val="003057"/>
              </a:solidFill>
              <a:latin typeface="Avenir"/>
              <a:ea typeface="Avenir"/>
              <a:cs typeface="Avenir"/>
              <a:sym typeface="Avenir"/>
            </a:endParaRPr>
          </a:p>
        </p:txBody>
      </p:sp>
      <p:pic>
        <p:nvPicPr>
          <p:cNvPr id="163" name="Google Shape;163;p30"/>
          <p:cNvPicPr preferRelativeResize="0"/>
          <p:nvPr/>
        </p:nvPicPr>
        <p:blipFill>
          <a:blip r:embed="rId3">
            <a:alphaModFix/>
          </a:blip>
          <a:stretch>
            <a:fillRect/>
          </a:stretch>
        </p:blipFill>
        <p:spPr>
          <a:xfrm>
            <a:off x="7162197" y="4646650"/>
            <a:ext cx="1774674" cy="303300"/>
          </a:xfrm>
          <a:prstGeom prst="rect">
            <a:avLst/>
          </a:prstGeom>
          <a:noFill/>
          <a:ln>
            <a:noFill/>
          </a:ln>
        </p:spPr>
      </p:pic>
      <p:pic>
        <p:nvPicPr>
          <p:cNvPr id="164" name="Google Shape;164;p30"/>
          <p:cNvPicPr preferRelativeResize="0"/>
          <p:nvPr/>
        </p:nvPicPr>
        <p:blipFill>
          <a:blip r:embed="rId4">
            <a:alphaModFix/>
          </a:blip>
          <a:stretch>
            <a:fillRect/>
          </a:stretch>
        </p:blipFill>
        <p:spPr>
          <a:xfrm>
            <a:off x="200225" y="4617343"/>
            <a:ext cx="1191649" cy="361925"/>
          </a:xfrm>
          <a:prstGeom prst="rect">
            <a:avLst/>
          </a:prstGeom>
          <a:noFill/>
          <a:ln>
            <a:noFill/>
          </a:ln>
        </p:spPr>
      </p:pic>
      <p:sp>
        <p:nvSpPr>
          <p:cNvPr id="165" name="Google Shape;165;p30"/>
          <p:cNvSpPr txBox="1"/>
          <p:nvPr/>
        </p:nvSpPr>
        <p:spPr>
          <a:xfrm>
            <a:off x="5511525" y="3127325"/>
            <a:ext cx="2718000" cy="1139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rgbClr val="003057"/>
                </a:solidFill>
                <a:latin typeface="Avenir"/>
                <a:ea typeface="Avenir"/>
                <a:cs typeface="Avenir"/>
                <a:sym typeface="Avenir"/>
              </a:rPr>
              <a:t>Kristen</a:t>
            </a:r>
            <a:r>
              <a:rPr lang="en" sz="1800">
                <a:solidFill>
                  <a:srgbClr val="003057"/>
                </a:solidFill>
                <a:latin typeface="Avenir"/>
                <a:ea typeface="Avenir"/>
                <a:cs typeface="Avenir"/>
                <a:sym typeface="Avenir"/>
              </a:rPr>
              <a:t> Bryant</a:t>
            </a:r>
            <a:endParaRPr sz="1800">
              <a:solidFill>
                <a:srgbClr val="003057"/>
              </a:solidFill>
              <a:latin typeface="Avenir"/>
              <a:ea typeface="Avenir"/>
              <a:cs typeface="Avenir"/>
              <a:sym typeface="Avenir"/>
            </a:endParaRPr>
          </a:p>
          <a:p>
            <a:pPr indent="0" lvl="0" marL="0" rtl="0" algn="ctr">
              <a:lnSpc>
                <a:spcPct val="150000"/>
              </a:lnSpc>
              <a:spcBef>
                <a:spcPts val="0"/>
              </a:spcBef>
              <a:spcAft>
                <a:spcPts val="0"/>
              </a:spcAft>
              <a:buNone/>
            </a:pPr>
            <a:r>
              <a:rPr lang="en">
                <a:solidFill>
                  <a:srgbClr val="003057"/>
                </a:solidFill>
                <a:latin typeface="Avenir"/>
                <a:ea typeface="Avenir"/>
                <a:cs typeface="Avenir"/>
                <a:sym typeface="Avenir"/>
              </a:rPr>
              <a:t>V</a:t>
            </a:r>
            <a:r>
              <a:rPr lang="en">
                <a:solidFill>
                  <a:srgbClr val="003057"/>
                </a:solidFill>
                <a:latin typeface="Avenir"/>
                <a:ea typeface="Avenir"/>
                <a:cs typeface="Avenir"/>
                <a:sym typeface="Avenir"/>
              </a:rPr>
              <a:t>ice President of Marketing</a:t>
            </a:r>
            <a:endParaRPr>
              <a:solidFill>
                <a:srgbClr val="003057"/>
              </a:solidFill>
              <a:latin typeface="Avenir"/>
              <a:ea typeface="Avenir"/>
              <a:cs typeface="Avenir"/>
              <a:sym typeface="Avenir"/>
            </a:endParaRPr>
          </a:p>
          <a:p>
            <a:pPr indent="0" lvl="0" marL="0" rtl="0" algn="ctr">
              <a:lnSpc>
                <a:spcPct val="150000"/>
              </a:lnSpc>
              <a:spcBef>
                <a:spcPts val="0"/>
              </a:spcBef>
              <a:spcAft>
                <a:spcPts val="0"/>
              </a:spcAft>
              <a:buNone/>
            </a:pPr>
            <a:r>
              <a:rPr lang="en">
                <a:solidFill>
                  <a:srgbClr val="003057"/>
                </a:solidFill>
                <a:latin typeface="Avenir"/>
                <a:ea typeface="Avenir"/>
                <a:cs typeface="Avenir"/>
                <a:sym typeface="Avenir"/>
              </a:rPr>
              <a:t>Clearwave</a:t>
            </a:r>
            <a:endParaRPr>
              <a:solidFill>
                <a:srgbClr val="003057"/>
              </a:solidFill>
              <a:latin typeface="Avenir"/>
              <a:ea typeface="Avenir"/>
              <a:cs typeface="Avenir"/>
              <a:sym typeface="Avenir"/>
            </a:endParaRPr>
          </a:p>
        </p:txBody>
      </p:sp>
      <p:pic>
        <p:nvPicPr>
          <p:cNvPr id="166" name="Google Shape;166;p30"/>
          <p:cNvPicPr preferRelativeResize="0"/>
          <p:nvPr/>
        </p:nvPicPr>
        <p:blipFill rotWithShape="1">
          <a:blip r:embed="rId5">
            <a:alphaModFix/>
          </a:blip>
          <a:srcRect b="16725" l="0" r="0" t="29235"/>
          <a:stretch/>
        </p:blipFill>
        <p:spPr>
          <a:xfrm>
            <a:off x="5765650" y="959562"/>
            <a:ext cx="2209750" cy="2122901"/>
          </a:xfrm>
          <a:prstGeom prst="rect">
            <a:avLst/>
          </a:prstGeom>
          <a:noFill/>
          <a:ln>
            <a:noFill/>
          </a:ln>
        </p:spPr>
      </p:pic>
      <p:pic>
        <p:nvPicPr>
          <p:cNvPr id="167" name="Google Shape;167;p30"/>
          <p:cNvPicPr preferRelativeResize="0"/>
          <p:nvPr/>
        </p:nvPicPr>
        <p:blipFill>
          <a:blip r:embed="rId6">
            <a:alphaModFix/>
          </a:blip>
          <a:stretch>
            <a:fillRect/>
          </a:stretch>
        </p:blipFill>
        <p:spPr>
          <a:xfrm>
            <a:off x="1494562" y="1279025"/>
            <a:ext cx="1668075" cy="166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nvSpPr>
        <p:spPr>
          <a:xfrm>
            <a:off x="508800" y="359800"/>
            <a:ext cx="3639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003057"/>
                </a:solidFill>
                <a:latin typeface="Avenir"/>
                <a:ea typeface="Avenir"/>
                <a:cs typeface="Avenir"/>
                <a:sym typeface="Avenir"/>
              </a:rPr>
              <a:t>Agenda</a:t>
            </a:r>
            <a:endParaRPr sz="3200">
              <a:solidFill>
                <a:srgbClr val="003057"/>
              </a:solidFill>
              <a:latin typeface="Avenir"/>
              <a:ea typeface="Avenir"/>
              <a:cs typeface="Avenir"/>
              <a:sym typeface="Avenir"/>
            </a:endParaRPr>
          </a:p>
        </p:txBody>
      </p:sp>
      <p:sp>
        <p:nvSpPr>
          <p:cNvPr id="173" name="Google Shape;173;p31"/>
          <p:cNvSpPr txBox="1"/>
          <p:nvPr/>
        </p:nvSpPr>
        <p:spPr>
          <a:xfrm>
            <a:off x="2397450" y="1925250"/>
            <a:ext cx="4349100" cy="12930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003057"/>
              </a:buClr>
              <a:buSzPts val="1800"/>
              <a:buFont typeface="Avenir"/>
              <a:buChar char="●"/>
            </a:pPr>
            <a:r>
              <a:rPr lang="en" sz="1800">
                <a:solidFill>
                  <a:srgbClr val="003057"/>
                </a:solidFill>
                <a:latin typeface="Avenir"/>
                <a:ea typeface="Avenir"/>
                <a:cs typeface="Avenir"/>
                <a:sym typeface="Avenir"/>
              </a:rPr>
              <a:t>Calculating </a:t>
            </a:r>
            <a:r>
              <a:rPr lang="en" sz="1800">
                <a:solidFill>
                  <a:srgbClr val="003057"/>
                </a:solidFill>
                <a:latin typeface="Avenir"/>
                <a:ea typeface="Avenir"/>
                <a:cs typeface="Avenir"/>
                <a:sym typeface="Avenir"/>
              </a:rPr>
              <a:t>Patient Acquisition Cost </a:t>
            </a:r>
            <a:endParaRPr sz="1800">
              <a:solidFill>
                <a:srgbClr val="003057"/>
              </a:solidFill>
              <a:latin typeface="Avenir"/>
              <a:ea typeface="Avenir"/>
              <a:cs typeface="Avenir"/>
              <a:sym typeface="Avenir"/>
            </a:endParaRPr>
          </a:p>
          <a:p>
            <a:pPr indent="-342900" lvl="0" marL="457200" rtl="0" algn="l">
              <a:lnSpc>
                <a:spcPct val="150000"/>
              </a:lnSpc>
              <a:spcBef>
                <a:spcPts val="0"/>
              </a:spcBef>
              <a:spcAft>
                <a:spcPts val="0"/>
              </a:spcAft>
              <a:buClr>
                <a:srgbClr val="003057"/>
              </a:buClr>
              <a:buSzPts val="1800"/>
              <a:buFont typeface="Avenir"/>
              <a:buChar char="●"/>
            </a:pPr>
            <a:r>
              <a:rPr lang="en" sz="1800">
                <a:solidFill>
                  <a:srgbClr val="003057"/>
                </a:solidFill>
                <a:latin typeface="Avenir"/>
                <a:ea typeface="Avenir"/>
                <a:cs typeface="Avenir"/>
                <a:sym typeface="Avenir"/>
              </a:rPr>
              <a:t>The Cost Mix Analysis </a:t>
            </a:r>
            <a:endParaRPr sz="1800">
              <a:solidFill>
                <a:srgbClr val="003057"/>
              </a:solidFill>
              <a:latin typeface="Avenir"/>
              <a:ea typeface="Avenir"/>
              <a:cs typeface="Avenir"/>
              <a:sym typeface="Avenir"/>
            </a:endParaRPr>
          </a:p>
          <a:p>
            <a:pPr indent="-342900" lvl="0" marL="457200" rtl="0" algn="l">
              <a:lnSpc>
                <a:spcPct val="150000"/>
              </a:lnSpc>
              <a:spcBef>
                <a:spcPts val="0"/>
              </a:spcBef>
              <a:spcAft>
                <a:spcPts val="0"/>
              </a:spcAft>
              <a:buClr>
                <a:srgbClr val="003057"/>
              </a:buClr>
              <a:buSzPts val="1800"/>
              <a:buFont typeface="Avenir"/>
              <a:buChar char="●"/>
            </a:pPr>
            <a:r>
              <a:rPr lang="en" sz="1800">
                <a:solidFill>
                  <a:srgbClr val="003057"/>
                </a:solidFill>
                <a:latin typeface="Avenir"/>
                <a:ea typeface="Avenir"/>
                <a:cs typeface="Avenir"/>
                <a:sym typeface="Avenir"/>
              </a:rPr>
              <a:t>Best Ways to Optimize Conversion</a:t>
            </a:r>
            <a:endParaRPr sz="1800"/>
          </a:p>
        </p:txBody>
      </p:sp>
      <p:pic>
        <p:nvPicPr>
          <p:cNvPr id="174" name="Google Shape;174;p31"/>
          <p:cNvPicPr preferRelativeResize="0"/>
          <p:nvPr/>
        </p:nvPicPr>
        <p:blipFill>
          <a:blip r:embed="rId3">
            <a:alphaModFix/>
          </a:blip>
          <a:stretch>
            <a:fillRect/>
          </a:stretch>
        </p:blipFill>
        <p:spPr>
          <a:xfrm>
            <a:off x="7162197" y="4646650"/>
            <a:ext cx="1774674" cy="303300"/>
          </a:xfrm>
          <a:prstGeom prst="rect">
            <a:avLst/>
          </a:prstGeom>
          <a:noFill/>
          <a:ln>
            <a:noFill/>
          </a:ln>
        </p:spPr>
      </p:pic>
      <p:pic>
        <p:nvPicPr>
          <p:cNvPr id="175" name="Google Shape;175;p31"/>
          <p:cNvPicPr preferRelativeResize="0"/>
          <p:nvPr/>
        </p:nvPicPr>
        <p:blipFill>
          <a:blip r:embed="rId4">
            <a:alphaModFix/>
          </a:blip>
          <a:stretch>
            <a:fillRect/>
          </a:stretch>
        </p:blipFill>
        <p:spPr>
          <a:xfrm>
            <a:off x="200225" y="4617343"/>
            <a:ext cx="1191649" cy="36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2"/>
          <p:cNvPicPr preferRelativeResize="0"/>
          <p:nvPr/>
        </p:nvPicPr>
        <p:blipFill rotWithShape="1">
          <a:blip r:embed="rId3">
            <a:alphaModFix/>
          </a:blip>
          <a:srcRect b="0" l="0" r="0" t="0"/>
          <a:stretch/>
        </p:blipFill>
        <p:spPr>
          <a:xfrm>
            <a:off x="306238" y="476713"/>
            <a:ext cx="8531523" cy="4607358"/>
          </a:xfrm>
          <a:prstGeom prst="rect">
            <a:avLst/>
          </a:prstGeom>
          <a:noFill/>
          <a:ln>
            <a:noFill/>
          </a:ln>
        </p:spPr>
      </p:pic>
      <p:pic>
        <p:nvPicPr>
          <p:cNvPr id="181" name="Google Shape;181;p32"/>
          <p:cNvPicPr preferRelativeResize="0"/>
          <p:nvPr/>
        </p:nvPicPr>
        <p:blipFill rotWithShape="1">
          <a:blip r:embed="rId4">
            <a:alphaModFix/>
          </a:blip>
          <a:srcRect b="0" l="8991" r="55229" t="0"/>
          <a:stretch/>
        </p:blipFill>
        <p:spPr>
          <a:xfrm>
            <a:off x="1067046" y="476725"/>
            <a:ext cx="3052698" cy="4611431"/>
          </a:xfrm>
          <a:prstGeom prst="rect">
            <a:avLst/>
          </a:prstGeom>
          <a:noFill/>
          <a:ln>
            <a:noFill/>
          </a:ln>
        </p:spPr>
      </p:pic>
      <p:pic>
        <p:nvPicPr>
          <p:cNvPr id="182" name="Google Shape;182;p32"/>
          <p:cNvPicPr preferRelativeResize="0"/>
          <p:nvPr/>
        </p:nvPicPr>
        <p:blipFill rotWithShape="1">
          <a:blip r:embed="rId5">
            <a:alphaModFix/>
          </a:blip>
          <a:srcRect b="0" l="44699" r="41605" t="0"/>
          <a:stretch/>
        </p:blipFill>
        <p:spPr>
          <a:xfrm>
            <a:off x="4119747" y="476725"/>
            <a:ext cx="1168317" cy="4611431"/>
          </a:xfrm>
          <a:prstGeom prst="rect">
            <a:avLst/>
          </a:prstGeom>
          <a:noFill/>
          <a:ln>
            <a:noFill/>
          </a:ln>
        </p:spPr>
      </p:pic>
      <p:pic>
        <p:nvPicPr>
          <p:cNvPr id="183" name="Google Shape;183;p32"/>
          <p:cNvPicPr preferRelativeResize="0"/>
          <p:nvPr/>
        </p:nvPicPr>
        <p:blipFill rotWithShape="1">
          <a:blip r:embed="rId4">
            <a:alphaModFix/>
          </a:blip>
          <a:srcRect b="0" l="58216" r="23493" t="0"/>
          <a:stretch/>
        </p:blipFill>
        <p:spPr>
          <a:xfrm>
            <a:off x="5263787" y="476725"/>
            <a:ext cx="1560279" cy="4611431"/>
          </a:xfrm>
          <a:prstGeom prst="rect">
            <a:avLst/>
          </a:prstGeom>
          <a:noFill/>
          <a:ln>
            <a:noFill/>
          </a:ln>
        </p:spPr>
      </p:pic>
      <p:sp>
        <p:nvSpPr>
          <p:cNvPr id="184" name="Google Shape;184;p32"/>
          <p:cNvSpPr txBox="1"/>
          <p:nvPr/>
        </p:nvSpPr>
        <p:spPr>
          <a:xfrm>
            <a:off x="2650550" y="256675"/>
            <a:ext cx="41067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 sz="1800">
                <a:solidFill>
                  <a:srgbClr val="003057"/>
                </a:solidFill>
                <a:latin typeface="Avenir"/>
                <a:ea typeface="Avenir"/>
                <a:cs typeface="Avenir"/>
                <a:sym typeface="Avenir"/>
              </a:rPr>
              <a:t>Constructs of Patient Acquisition Costs</a:t>
            </a:r>
            <a:endParaRPr sz="1800">
              <a:solidFill>
                <a:srgbClr val="003057"/>
              </a:solidFill>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nvSpPr>
        <p:spPr>
          <a:xfrm>
            <a:off x="937620" y="3711874"/>
            <a:ext cx="25008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i="0" lang="en" sz="1800" u="none" cap="none" strike="noStrike">
                <a:solidFill>
                  <a:srgbClr val="003057"/>
                </a:solidFill>
                <a:latin typeface="Avenir"/>
                <a:ea typeface="Avenir"/>
                <a:cs typeface="Avenir"/>
                <a:sym typeface="Avenir"/>
              </a:rPr>
              <a:t>Conversion to Patient</a:t>
            </a:r>
            <a:endParaRPr i="0" sz="1800" u="none" cap="none" strike="noStrike">
              <a:solidFill>
                <a:srgbClr val="003057"/>
              </a:solidFill>
              <a:latin typeface="Avenir"/>
              <a:ea typeface="Avenir"/>
              <a:cs typeface="Avenir"/>
              <a:sym typeface="Avenir"/>
            </a:endParaRPr>
          </a:p>
        </p:txBody>
      </p:sp>
      <p:sp>
        <p:nvSpPr>
          <p:cNvPr id="190" name="Google Shape;190;p33"/>
          <p:cNvSpPr txBox="1"/>
          <p:nvPr/>
        </p:nvSpPr>
        <p:spPr>
          <a:xfrm>
            <a:off x="1131420" y="2443837"/>
            <a:ext cx="21132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i="0" lang="en" sz="1800" u="none" cap="none" strike="noStrike">
                <a:solidFill>
                  <a:srgbClr val="003057"/>
                </a:solidFill>
                <a:latin typeface="Avenir"/>
                <a:ea typeface="Avenir"/>
                <a:cs typeface="Avenir"/>
                <a:sym typeface="Avenir"/>
              </a:rPr>
              <a:t>Demand Capture</a:t>
            </a:r>
            <a:endParaRPr i="0" sz="1800" u="none" cap="none" strike="noStrike">
              <a:solidFill>
                <a:srgbClr val="003057"/>
              </a:solidFill>
              <a:latin typeface="Avenir"/>
              <a:ea typeface="Avenir"/>
              <a:cs typeface="Avenir"/>
              <a:sym typeface="Avenir"/>
            </a:endParaRPr>
          </a:p>
        </p:txBody>
      </p:sp>
      <p:sp>
        <p:nvSpPr>
          <p:cNvPr id="191" name="Google Shape;191;p33"/>
          <p:cNvSpPr txBox="1"/>
          <p:nvPr/>
        </p:nvSpPr>
        <p:spPr>
          <a:xfrm>
            <a:off x="1178970" y="1175800"/>
            <a:ext cx="2018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i="0" lang="en" sz="1800" u="none" cap="none" strike="noStrike">
                <a:solidFill>
                  <a:srgbClr val="003057"/>
                </a:solidFill>
                <a:latin typeface="Avenir"/>
                <a:ea typeface="Avenir"/>
                <a:cs typeface="Avenir"/>
                <a:sym typeface="Avenir"/>
              </a:rPr>
              <a:t>Demand Creation</a:t>
            </a:r>
            <a:endParaRPr i="0" sz="1800" u="none" cap="none" strike="noStrike">
              <a:solidFill>
                <a:srgbClr val="003057"/>
              </a:solidFill>
              <a:latin typeface="Avenir"/>
              <a:ea typeface="Avenir"/>
              <a:cs typeface="Avenir"/>
              <a:sym typeface="Avenir"/>
            </a:endParaRPr>
          </a:p>
        </p:txBody>
      </p:sp>
      <p:cxnSp>
        <p:nvCxnSpPr>
          <p:cNvPr id="192" name="Google Shape;192;p33"/>
          <p:cNvCxnSpPr/>
          <p:nvPr/>
        </p:nvCxnSpPr>
        <p:spPr>
          <a:xfrm>
            <a:off x="1293270" y="1982918"/>
            <a:ext cx="1789500" cy="0"/>
          </a:xfrm>
          <a:prstGeom prst="straightConnector1">
            <a:avLst/>
          </a:prstGeom>
          <a:noFill/>
          <a:ln cap="flat" cmpd="sng" w="25400">
            <a:solidFill>
              <a:srgbClr val="3BABDE"/>
            </a:solidFill>
            <a:prstDash val="solid"/>
            <a:round/>
            <a:headEnd len="sm" w="sm" type="none"/>
            <a:tailEnd len="sm" w="sm" type="none"/>
          </a:ln>
        </p:spPr>
      </p:cxnSp>
      <p:cxnSp>
        <p:nvCxnSpPr>
          <p:cNvPr id="193" name="Google Shape;193;p33"/>
          <p:cNvCxnSpPr/>
          <p:nvPr/>
        </p:nvCxnSpPr>
        <p:spPr>
          <a:xfrm>
            <a:off x="1293270" y="3250955"/>
            <a:ext cx="1789500" cy="0"/>
          </a:xfrm>
          <a:prstGeom prst="straightConnector1">
            <a:avLst/>
          </a:prstGeom>
          <a:noFill/>
          <a:ln cap="flat" cmpd="sng" w="25400">
            <a:solidFill>
              <a:srgbClr val="3BABDE"/>
            </a:solidFill>
            <a:prstDash val="solid"/>
            <a:round/>
            <a:headEnd len="sm" w="sm" type="none"/>
            <a:tailEnd len="sm" w="sm" type="none"/>
          </a:ln>
        </p:spPr>
      </p:cxnSp>
      <p:pic>
        <p:nvPicPr>
          <p:cNvPr descr="Chart&#10;&#10;Description automatically generated" id="194" name="Google Shape;194;p33"/>
          <p:cNvPicPr preferRelativeResize="0"/>
          <p:nvPr/>
        </p:nvPicPr>
        <p:blipFill rotWithShape="1">
          <a:blip r:embed="rId3">
            <a:alphaModFix/>
          </a:blip>
          <a:srcRect b="0" l="0" r="0" t="0"/>
          <a:stretch/>
        </p:blipFill>
        <p:spPr>
          <a:xfrm>
            <a:off x="4286975" y="45180"/>
            <a:ext cx="3919392"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A picture containing chart&#10;&#10;Description automatically generated" id="199" name="Google Shape;199;p34"/>
          <p:cNvPicPr preferRelativeResize="0"/>
          <p:nvPr/>
        </p:nvPicPr>
        <p:blipFill rotWithShape="1">
          <a:blip r:embed="rId3">
            <a:alphaModFix/>
          </a:blip>
          <a:srcRect b="0" l="0" r="0" t="0"/>
          <a:stretch/>
        </p:blipFill>
        <p:spPr>
          <a:xfrm>
            <a:off x="2391425" y="731199"/>
            <a:ext cx="4361154" cy="4330872"/>
          </a:xfrm>
          <a:prstGeom prst="rect">
            <a:avLst/>
          </a:prstGeom>
          <a:noFill/>
          <a:ln>
            <a:noFill/>
          </a:ln>
        </p:spPr>
      </p:pic>
      <p:sp>
        <p:nvSpPr>
          <p:cNvPr id="200" name="Google Shape;200;p34"/>
          <p:cNvSpPr txBox="1"/>
          <p:nvPr/>
        </p:nvSpPr>
        <p:spPr>
          <a:xfrm>
            <a:off x="2518638" y="256675"/>
            <a:ext cx="4106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lang="en" sz="1800">
                <a:solidFill>
                  <a:srgbClr val="003057"/>
                </a:solidFill>
                <a:latin typeface="Avenir"/>
                <a:ea typeface="Avenir"/>
                <a:cs typeface="Avenir"/>
                <a:sym typeface="Avenir"/>
              </a:rPr>
              <a:t>Conversion to Patient</a:t>
            </a:r>
            <a:endParaRPr sz="1800">
              <a:solidFill>
                <a:srgbClr val="003057"/>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nvSpPr>
        <p:spPr>
          <a:xfrm>
            <a:off x="382900" y="1715700"/>
            <a:ext cx="1986000" cy="171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B3D471"/>
                </a:solidFill>
                <a:latin typeface="Avenir"/>
                <a:ea typeface="Avenir"/>
                <a:cs typeface="Avenir"/>
                <a:sym typeface="Avenir"/>
              </a:rPr>
              <a:t>Patient </a:t>
            </a:r>
            <a:endParaRPr b="1" sz="2700">
              <a:solidFill>
                <a:srgbClr val="B3D471"/>
              </a:solidFill>
              <a:latin typeface="Avenir"/>
              <a:ea typeface="Avenir"/>
              <a:cs typeface="Avenir"/>
              <a:sym typeface="Avenir"/>
            </a:endParaRPr>
          </a:p>
          <a:p>
            <a:pPr indent="0" lvl="0" marL="0" rtl="0" algn="ctr">
              <a:spcBef>
                <a:spcPts val="0"/>
              </a:spcBef>
              <a:spcAft>
                <a:spcPts val="0"/>
              </a:spcAft>
              <a:buNone/>
            </a:pPr>
            <a:r>
              <a:rPr b="1" lang="en" sz="2700">
                <a:solidFill>
                  <a:srgbClr val="B3D471"/>
                </a:solidFill>
                <a:latin typeface="Avenir"/>
                <a:ea typeface="Avenir"/>
                <a:cs typeface="Avenir"/>
                <a:sym typeface="Avenir"/>
              </a:rPr>
              <a:t>Acquisition </a:t>
            </a:r>
            <a:endParaRPr b="1" sz="2700">
              <a:solidFill>
                <a:srgbClr val="B3D471"/>
              </a:solidFill>
              <a:latin typeface="Avenir"/>
              <a:ea typeface="Avenir"/>
              <a:cs typeface="Avenir"/>
              <a:sym typeface="Avenir"/>
            </a:endParaRPr>
          </a:p>
          <a:p>
            <a:pPr indent="0" lvl="0" marL="0" rtl="0" algn="ctr">
              <a:spcBef>
                <a:spcPts val="0"/>
              </a:spcBef>
              <a:spcAft>
                <a:spcPts val="0"/>
              </a:spcAft>
              <a:buNone/>
            </a:pPr>
            <a:r>
              <a:rPr b="1" lang="en" sz="2700">
                <a:solidFill>
                  <a:srgbClr val="B3D471"/>
                </a:solidFill>
                <a:latin typeface="Avenir"/>
                <a:ea typeface="Avenir"/>
                <a:cs typeface="Avenir"/>
                <a:sym typeface="Avenir"/>
              </a:rPr>
              <a:t>Cost </a:t>
            </a:r>
            <a:endParaRPr b="1" sz="2700">
              <a:solidFill>
                <a:srgbClr val="B3D471"/>
              </a:solidFill>
              <a:latin typeface="Avenir"/>
              <a:ea typeface="Avenir"/>
              <a:cs typeface="Avenir"/>
              <a:sym typeface="Avenir"/>
            </a:endParaRPr>
          </a:p>
          <a:p>
            <a:pPr indent="0" lvl="0" marL="0" rtl="0" algn="ctr">
              <a:spcBef>
                <a:spcPts val="0"/>
              </a:spcBef>
              <a:spcAft>
                <a:spcPts val="0"/>
              </a:spcAft>
              <a:buNone/>
            </a:pPr>
            <a:r>
              <a:rPr b="1" lang="en" sz="2700">
                <a:solidFill>
                  <a:srgbClr val="B3D471"/>
                </a:solidFill>
                <a:latin typeface="Avenir"/>
                <a:ea typeface="Avenir"/>
                <a:cs typeface="Avenir"/>
                <a:sym typeface="Avenir"/>
              </a:rPr>
              <a:t>(PAC)</a:t>
            </a:r>
            <a:endParaRPr b="1" sz="2700">
              <a:solidFill>
                <a:srgbClr val="B3D471"/>
              </a:solidFill>
              <a:latin typeface="Avenir"/>
              <a:ea typeface="Avenir"/>
              <a:cs typeface="Avenir"/>
              <a:sym typeface="Avenir"/>
            </a:endParaRPr>
          </a:p>
        </p:txBody>
      </p:sp>
      <p:sp>
        <p:nvSpPr>
          <p:cNvPr id="206" name="Google Shape;206;p35"/>
          <p:cNvSpPr txBox="1"/>
          <p:nvPr/>
        </p:nvSpPr>
        <p:spPr>
          <a:xfrm>
            <a:off x="3168350" y="1879275"/>
            <a:ext cx="5401800" cy="4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3BABDE"/>
                </a:solidFill>
                <a:latin typeface="Avenir"/>
                <a:ea typeface="Avenir"/>
                <a:cs typeface="Avenir"/>
                <a:sym typeface="Avenir"/>
              </a:rPr>
              <a:t>Total Cost of Campaign + Acquisition</a:t>
            </a:r>
            <a:endParaRPr b="1" sz="2300">
              <a:solidFill>
                <a:srgbClr val="3BABDE"/>
              </a:solidFill>
              <a:latin typeface="Avenir"/>
              <a:ea typeface="Avenir"/>
              <a:cs typeface="Avenir"/>
              <a:sym typeface="Avenir"/>
            </a:endParaRPr>
          </a:p>
        </p:txBody>
      </p:sp>
      <p:cxnSp>
        <p:nvCxnSpPr>
          <p:cNvPr id="207" name="Google Shape;207;p35"/>
          <p:cNvCxnSpPr/>
          <p:nvPr/>
        </p:nvCxnSpPr>
        <p:spPr>
          <a:xfrm>
            <a:off x="4046300" y="2536050"/>
            <a:ext cx="3645900" cy="0"/>
          </a:xfrm>
          <a:prstGeom prst="straightConnector1">
            <a:avLst/>
          </a:prstGeom>
          <a:noFill/>
          <a:ln cap="flat" cmpd="sng" w="38100">
            <a:solidFill>
              <a:srgbClr val="1E729E"/>
            </a:solidFill>
            <a:prstDash val="solid"/>
            <a:round/>
            <a:headEnd len="med" w="med" type="none"/>
            <a:tailEnd len="med" w="med" type="none"/>
          </a:ln>
        </p:spPr>
      </p:cxnSp>
      <p:sp>
        <p:nvSpPr>
          <p:cNvPr id="208" name="Google Shape;208;p35"/>
          <p:cNvSpPr txBox="1"/>
          <p:nvPr/>
        </p:nvSpPr>
        <p:spPr>
          <a:xfrm>
            <a:off x="2977400" y="2663475"/>
            <a:ext cx="5783700" cy="51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EE7623"/>
                </a:solidFill>
                <a:latin typeface="Avenir"/>
                <a:ea typeface="Avenir"/>
                <a:cs typeface="Avenir"/>
                <a:sym typeface="Avenir"/>
              </a:rPr>
              <a:t># of Patients </a:t>
            </a:r>
            <a:r>
              <a:rPr b="1" lang="en" sz="2300">
                <a:solidFill>
                  <a:srgbClr val="EE7623"/>
                </a:solidFill>
                <a:latin typeface="Avenir"/>
                <a:ea typeface="Avenir"/>
                <a:cs typeface="Avenir"/>
                <a:sym typeface="Avenir"/>
              </a:rPr>
              <a:t>Acquired</a:t>
            </a:r>
            <a:r>
              <a:rPr b="1" lang="en" sz="2300">
                <a:solidFill>
                  <a:srgbClr val="EE7623"/>
                </a:solidFill>
                <a:latin typeface="Avenir"/>
                <a:ea typeface="Avenir"/>
                <a:cs typeface="Avenir"/>
                <a:sym typeface="Avenir"/>
              </a:rPr>
              <a:t> from Campaign</a:t>
            </a:r>
            <a:endParaRPr b="1" sz="2300">
              <a:solidFill>
                <a:srgbClr val="EE7623"/>
              </a:solidFill>
              <a:latin typeface="Avenir"/>
              <a:ea typeface="Avenir"/>
              <a:cs typeface="Avenir"/>
              <a:sym typeface="Avenir"/>
            </a:endParaRPr>
          </a:p>
        </p:txBody>
      </p:sp>
      <p:sp>
        <p:nvSpPr>
          <p:cNvPr id="209" name="Google Shape;209;p35"/>
          <p:cNvSpPr/>
          <p:nvPr/>
        </p:nvSpPr>
        <p:spPr>
          <a:xfrm>
            <a:off x="2465313" y="2268450"/>
            <a:ext cx="606600" cy="606600"/>
          </a:xfrm>
          <a:prstGeom prst="mathEqual">
            <a:avLst>
              <a:gd fmla="val 23520" name="adj1"/>
              <a:gd fmla="val 11760" name="adj2"/>
            </a:avLst>
          </a:prstGeom>
          <a:solidFill>
            <a:srgbClr val="1E7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txBox="1"/>
          <p:nvPr/>
        </p:nvSpPr>
        <p:spPr>
          <a:xfrm>
            <a:off x="2307625" y="4646825"/>
            <a:ext cx="48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3BABDE"/>
                </a:solidFill>
                <a:latin typeface="Avenir"/>
                <a:ea typeface="Avenir"/>
                <a:cs typeface="Avenir"/>
                <a:sym typeface="Avenir"/>
              </a:rPr>
              <a:t>https://socialclimb.com/patient-acquisition-cost-calculator/</a:t>
            </a:r>
            <a:endParaRPr i="1">
              <a:solidFill>
                <a:srgbClr val="3BABDE"/>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nvSpPr>
        <p:spPr>
          <a:xfrm>
            <a:off x="1903322" y="2104700"/>
            <a:ext cx="27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800">
              <a:latin typeface="Avenir"/>
              <a:ea typeface="Avenir"/>
              <a:cs typeface="Avenir"/>
              <a:sym typeface="Avenir"/>
            </a:endParaRPr>
          </a:p>
        </p:txBody>
      </p:sp>
      <p:pic>
        <p:nvPicPr>
          <p:cNvPr id="216" name="Google Shape;216;p36"/>
          <p:cNvPicPr preferRelativeResize="0"/>
          <p:nvPr/>
        </p:nvPicPr>
        <p:blipFill>
          <a:blip r:embed="rId3">
            <a:alphaModFix/>
          </a:blip>
          <a:stretch>
            <a:fillRect/>
          </a:stretch>
        </p:blipFill>
        <p:spPr>
          <a:xfrm>
            <a:off x="2922082" y="1466950"/>
            <a:ext cx="935550" cy="1891100"/>
          </a:xfrm>
          <a:prstGeom prst="rect">
            <a:avLst/>
          </a:prstGeom>
          <a:noFill/>
          <a:ln>
            <a:noFill/>
          </a:ln>
        </p:spPr>
      </p:pic>
      <p:sp>
        <p:nvSpPr>
          <p:cNvPr id="217" name="Google Shape;217;p36"/>
          <p:cNvSpPr txBox="1"/>
          <p:nvPr/>
        </p:nvSpPr>
        <p:spPr>
          <a:xfrm>
            <a:off x="4098817" y="2212400"/>
            <a:ext cx="49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venir"/>
              <a:ea typeface="Avenir"/>
              <a:cs typeface="Avenir"/>
              <a:sym typeface="Avenir"/>
            </a:endParaRPr>
          </a:p>
        </p:txBody>
      </p:sp>
      <p:sp>
        <p:nvSpPr>
          <p:cNvPr id="218" name="Google Shape;218;p36"/>
          <p:cNvSpPr/>
          <p:nvPr/>
        </p:nvSpPr>
        <p:spPr>
          <a:xfrm>
            <a:off x="4380372" y="2109200"/>
            <a:ext cx="606600" cy="606600"/>
          </a:xfrm>
          <a:prstGeom prst="mathDivide">
            <a:avLst>
              <a:gd fmla="val 23520" name="adj1"/>
              <a:gd fmla="val 5880" name="adj2"/>
              <a:gd fmla="val 11760" name="adj3"/>
            </a:avLst>
          </a:prstGeom>
          <a:solidFill>
            <a:srgbClr val="1E7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6"/>
          <p:cNvSpPr/>
          <p:nvPr/>
        </p:nvSpPr>
        <p:spPr>
          <a:xfrm>
            <a:off x="2074302" y="2109200"/>
            <a:ext cx="606600" cy="606600"/>
          </a:xfrm>
          <a:prstGeom prst="mathPlus">
            <a:avLst>
              <a:gd fmla="val 23520" name="adj1"/>
            </a:avLst>
          </a:prstGeom>
          <a:solidFill>
            <a:srgbClr val="1E7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6"/>
          <p:cNvSpPr txBox="1"/>
          <p:nvPr/>
        </p:nvSpPr>
        <p:spPr>
          <a:xfrm>
            <a:off x="705613" y="2109200"/>
            <a:ext cx="27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3057"/>
                </a:solidFill>
                <a:latin typeface="Avenir"/>
                <a:ea typeface="Avenir"/>
                <a:cs typeface="Avenir"/>
                <a:sym typeface="Avenir"/>
              </a:rPr>
              <a:t>(</a:t>
            </a:r>
            <a:endParaRPr sz="3000">
              <a:solidFill>
                <a:srgbClr val="003057"/>
              </a:solidFill>
              <a:latin typeface="Avenir"/>
              <a:ea typeface="Avenir"/>
              <a:cs typeface="Avenir"/>
              <a:sym typeface="Avenir"/>
            </a:endParaRPr>
          </a:p>
        </p:txBody>
      </p:sp>
      <p:sp>
        <p:nvSpPr>
          <p:cNvPr id="221" name="Google Shape;221;p36"/>
          <p:cNvSpPr txBox="1"/>
          <p:nvPr/>
        </p:nvSpPr>
        <p:spPr>
          <a:xfrm>
            <a:off x="3927812" y="2089250"/>
            <a:ext cx="227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3057"/>
                </a:solidFill>
                <a:latin typeface="Avenir"/>
                <a:ea typeface="Avenir"/>
                <a:cs typeface="Avenir"/>
                <a:sym typeface="Avenir"/>
              </a:rPr>
              <a:t>)</a:t>
            </a:r>
            <a:endParaRPr sz="3000">
              <a:solidFill>
                <a:srgbClr val="003057"/>
              </a:solidFill>
              <a:latin typeface="Avenir"/>
              <a:ea typeface="Avenir"/>
              <a:cs typeface="Avenir"/>
              <a:sym typeface="Avenir"/>
            </a:endParaRPr>
          </a:p>
        </p:txBody>
      </p:sp>
      <p:pic>
        <p:nvPicPr>
          <p:cNvPr id="222" name="Google Shape;222;p36"/>
          <p:cNvPicPr preferRelativeResize="0"/>
          <p:nvPr/>
        </p:nvPicPr>
        <p:blipFill>
          <a:blip r:embed="rId4">
            <a:alphaModFix/>
          </a:blip>
          <a:stretch>
            <a:fillRect/>
          </a:stretch>
        </p:blipFill>
        <p:spPr>
          <a:xfrm>
            <a:off x="5197902" y="1811325"/>
            <a:ext cx="1195050" cy="1202350"/>
          </a:xfrm>
          <a:prstGeom prst="rect">
            <a:avLst/>
          </a:prstGeom>
          <a:noFill/>
          <a:ln>
            <a:noFill/>
          </a:ln>
        </p:spPr>
      </p:pic>
      <p:sp>
        <p:nvSpPr>
          <p:cNvPr id="223" name="Google Shape;223;p36"/>
          <p:cNvSpPr/>
          <p:nvPr/>
        </p:nvSpPr>
        <p:spPr>
          <a:xfrm>
            <a:off x="6533520" y="2109200"/>
            <a:ext cx="606600" cy="606600"/>
          </a:xfrm>
          <a:prstGeom prst="mathEqual">
            <a:avLst>
              <a:gd fmla="val 23520" name="adj1"/>
              <a:gd fmla="val 11760" name="adj2"/>
            </a:avLst>
          </a:prstGeom>
          <a:solidFill>
            <a:srgbClr val="1E7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6"/>
          <p:cNvSpPr txBox="1"/>
          <p:nvPr/>
        </p:nvSpPr>
        <p:spPr>
          <a:xfrm>
            <a:off x="7280688" y="1950800"/>
            <a:ext cx="1157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800">
                <a:solidFill>
                  <a:srgbClr val="003057"/>
                </a:solidFill>
                <a:latin typeface="Impact"/>
                <a:ea typeface="Impact"/>
                <a:cs typeface="Impact"/>
                <a:sym typeface="Impact"/>
              </a:rPr>
              <a:t>PAC</a:t>
            </a:r>
            <a:endParaRPr b="1" sz="4800">
              <a:solidFill>
                <a:srgbClr val="003057"/>
              </a:solidFill>
              <a:latin typeface="Impact"/>
              <a:ea typeface="Impact"/>
              <a:cs typeface="Impact"/>
              <a:sym typeface="Impact"/>
            </a:endParaRPr>
          </a:p>
        </p:txBody>
      </p:sp>
      <p:pic>
        <p:nvPicPr>
          <p:cNvPr id="225" name="Google Shape;225;p36"/>
          <p:cNvPicPr preferRelativeResize="0"/>
          <p:nvPr/>
        </p:nvPicPr>
        <p:blipFill rotWithShape="1">
          <a:blip r:embed="rId5">
            <a:alphaModFix/>
          </a:blip>
          <a:srcRect b="4142" l="12357" r="0" t="3598"/>
          <a:stretch/>
        </p:blipFill>
        <p:spPr>
          <a:xfrm>
            <a:off x="1047592" y="381975"/>
            <a:ext cx="785550" cy="4061051"/>
          </a:xfrm>
          <a:prstGeom prst="rect">
            <a:avLst/>
          </a:prstGeom>
          <a:noFill/>
          <a:ln>
            <a:noFill/>
          </a:ln>
        </p:spPr>
      </p:pic>
      <p:sp>
        <p:nvSpPr>
          <p:cNvPr id="226" name="Google Shape;226;p36"/>
          <p:cNvSpPr/>
          <p:nvPr/>
        </p:nvSpPr>
        <p:spPr>
          <a:xfrm>
            <a:off x="980675" y="1594875"/>
            <a:ext cx="928800" cy="284400"/>
          </a:xfrm>
          <a:prstGeom prst="rect">
            <a:avLst/>
          </a:prstGeom>
          <a:noFill/>
          <a:ln cap="flat" cmpd="sng" w="28575">
            <a:solidFill>
              <a:srgbClr val="EE7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nvSpPr>
        <p:spPr>
          <a:xfrm>
            <a:off x="732525" y="2418300"/>
            <a:ext cx="1974000" cy="201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3500">
                <a:solidFill>
                  <a:srgbClr val="023E52"/>
                </a:solidFill>
                <a:latin typeface="Avenir"/>
                <a:ea typeface="Avenir"/>
                <a:cs typeface="Avenir"/>
                <a:sym typeface="Avenir"/>
              </a:rPr>
              <a:t>90% </a:t>
            </a:r>
            <a:endParaRPr b="1" sz="3500">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of patients would consider abandoning a provider that doesn’t offer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digital access</a:t>
            </a:r>
            <a:endParaRPr>
              <a:solidFill>
                <a:srgbClr val="023E52"/>
              </a:solidFill>
              <a:latin typeface="Avenir"/>
              <a:ea typeface="Avenir"/>
              <a:cs typeface="Avenir"/>
              <a:sym typeface="Avenir"/>
            </a:endParaRPr>
          </a:p>
        </p:txBody>
      </p:sp>
      <p:sp>
        <p:nvSpPr>
          <p:cNvPr id="232" name="Google Shape;232;p37"/>
          <p:cNvSpPr txBox="1"/>
          <p:nvPr/>
        </p:nvSpPr>
        <p:spPr>
          <a:xfrm>
            <a:off x="3625650" y="2418300"/>
            <a:ext cx="1892700" cy="201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3500">
                <a:solidFill>
                  <a:srgbClr val="023E52"/>
                </a:solidFill>
                <a:latin typeface="Avenir"/>
                <a:ea typeface="Avenir"/>
                <a:cs typeface="Avenir"/>
                <a:sym typeface="Avenir"/>
              </a:rPr>
              <a:t>72% </a:t>
            </a:r>
            <a:endParaRPr b="1" sz="3500">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of baby boomers say they use more technology now,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as a result of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the pandemic</a:t>
            </a:r>
            <a:endParaRPr>
              <a:solidFill>
                <a:srgbClr val="023E52"/>
              </a:solidFill>
              <a:latin typeface="Avenir"/>
              <a:ea typeface="Avenir"/>
              <a:cs typeface="Avenir"/>
              <a:sym typeface="Avenir"/>
            </a:endParaRPr>
          </a:p>
        </p:txBody>
      </p:sp>
      <p:sp>
        <p:nvSpPr>
          <p:cNvPr id="233" name="Google Shape;233;p37"/>
          <p:cNvSpPr txBox="1"/>
          <p:nvPr/>
        </p:nvSpPr>
        <p:spPr>
          <a:xfrm>
            <a:off x="6437475" y="2418300"/>
            <a:ext cx="1974000" cy="201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3500">
                <a:solidFill>
                  <a:srgbClr val="023E52"/>
                </a:solidFill>
                <a:latin typeface="Avenir"/>
                <a:ea typeface="Avenir"/>
                <a:cs typeface="Avenir"/>
                <a:sym typeface="Avenir"/>
              </a:rPr>
              <a:t>90% </a:t>
            </a:r>
            <a:endParaRPr b="1" sz="3500">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of millennials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book medical appointments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via the web or </a:t>
            </a:r>
            <a:endParaRPr>
              <a:solidFill>
                <a:srgbClr val="023E52"/>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rPr lang="en">
                <a:solidFill>
                  <a:srgbClr val="023E52"/>
                </a:solidFill>
                <a:latin typeface="Avenir"/>
                <a:ea typeface="Avenir"/>
                <a:cs typeface="Avenir"/>
                <a:sym typeface="Avenir"/>
              </a:rPr>
              <a:t>a mobile device </a:t>
            </a:r>
            <a:endParaRPr>
              <a:solidFill>
                <a:srgbClr val="023E52"/>
              </a:solidFill>
              <a:latin typeface="Avenir"/>
              <a:ea typeface="Avenir"/>
              <a:cs typeface="Avenir"/>
              <a:sym typeface="Avenir"/>
            </a:endParaRPr>
          </a:p>
        </p:txBody>
      </p:sp>
      <p:sp>
        <p:nvSpPr>
          <p:cNvPr id="234" name="Google Shape;234;p37"/>
          <p:cNvSpPr txBox="1"/>
          <p:nvPr/>
        </p:nvSpPr>
        <p:spPr>
          <a:xfrm>
            <a:off x="961950" y="294550"/>
            <a:ext cx="72201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200">
                <a:solidFill>
                  <a:srgbClr val="003057"/>
                </a:solidFill>
                <a:latin typeface="Avenir"/>
                <a:ea typeface="Avenir"/>
                <a:cs typeface="Avenir"/>
                <a:sym typeface="Avenir"/>
              </a:rPr>
              <a:t>The Scheduling Experience That Increases Acquisition</a:t>
            </a:r>
            <a:endParaRPr sz="2500">
              <a:solidFill>
                <a:srgbClr val="003057"/>
              </a:solidFill>
            </a:endParaRPr>
          </a:p>
        </p:txBody>
      </p:sp>
      <p:pic>
        <p:nvPicPr>
          <p:cNvPr id="235" name="Google Shape;235;p37"/>
          <p:cNvPicPr preferRelativeResize="0"/>
          <p:nvPr/>
        </p:nvPicPr>
        <p:blipFill>
          <a:blip r:embed="rId3">
            <a:alphaModFix/>
          </a:blip>
          <a:stretch>
            <a:fillRect/>
          </a:stretch>
        </p:blipFill>
        <p:spPr>
          <a:xfrm>
            <a:off x="200225" y="4617343"/>
            <a:ext cx="1191649" cy="361925"/>
          </a:xfrm>
          <a:prstGeom prst="rect">
            <a:avLst/>
          </a:prstGeom>
          <a:noFill/>
          <a:ln>
            <a:noFill/>
          </a:ln>
        </p:spPr>
      </p:pic>
      <p:pic>
        <p:nvPicPr>
          <p:cNvPr id="236" name="Google Shape;236;p37"/>
          <p:cNvPicPr preferRelativeResize="0"/>
          <p:nvPr/>
        </p:nvPicPr>
        <p:blipFill>
          <a:blip r:embed="rId4">
            <a:alphaModFix/>
          </a:blip>
          <a:stretch>
            <a:fillRect/>
          </a:stretch>
        </p:blipFill>
        <p:spPr>
          <a:xfrm>
            <a:off x="948379" y="1021988"/>
            <a:ext cx="1542292" cy="1482125"/>
          </a:xfrm>
          <a:prstGeom prst="rect">
            <a:avLst/>
          </a:prstGeom>
          <a:noFill/>
          <a:ln>
            <a:noFill/>
          </a:ln>
        </p:spPr>
      </p:pic>
      <p:pic>
        <p:nvPicPr>
          <p:cNvPr id="237" name="Google Shape;237;p37"/>
          <p:cNvPicPr preferRelativeResize="0"/>
          <p:nvPr/>
        </p:nvPicPr>
        <p:blipFill>
          <a:blip r:embed="rId5">
            <a:alphaModFix/>
          </a:blip>
          <a:stretch>
            <a:fillRect/>
          </a:stretch>
        </p:blipFill>
        <p:spPr>
          <a:xfrm>
            <a:off x="6516087" y="942050"/>
            <a:ext cx="1816775" cy="1745900"/>
          </a:xfrm>
          <a:prstGeom prst="rect">
            <a:avLst/>
          </a:prstGeom>
          <a:noFill/>
          <a:ln>
            <a:noFill/>
          </a:ln>
        </p:spPr>
      </p:pic>
      <p:pic>
        <p:nvPicPr>
          <p:cNvPr id="238" name="Google Shape;238;p37"/>
          <p:cNvPicPr preferRelativeResize="0"/>
          <p:nvPr/>
        </p:nvPicPr>
        <p:blipFill>
          <a:blip r:embed="rId6">
            <a:alphaModFix/>
          </a:blip>
          <a:stretch>
            <a:fillRect/>
          </a:stretch>
        </p:blipFill>
        <p:spPr>
          <a:xfrm>
            <a:off x="3837800" y="1057475"/>
            <a:ext cx="1468399" cy="141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ocialClimb">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